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1" r:id="rId2"/>
  </p:sldMasterIdLst>
  <p:notesMasterIdLst>
    <p:notesMasterId r:id="rId19"/>
  </p:notesMasterIdLst>
  <p:handoutMasterIdLst>
    <p:handoutMasterId r:id="rId20"/>
  </p:handoutMasterIdLst>
  <p:sldIdLst>
    <p:sldId id="265" r:id="rId3"/>
    <p:sldId id="258" r:id="rId4"/>
    <p:sldId id="263" r:id="rId5"/>
    <p:sldId id="259" r:id="rId6"/>
    <p:sldId id="260" r:id="rId7"/>
    <p:sldId id="261" r:id="rId8"/>
    <p:sldId id="262" r:id="rId9"/>
    <p:sldId id="266" r:id="rId10"/>
    <p:sldId id="267" r:id="rId11"/>
    <p:sldId id="268" r:id="rId12"/>
    <p:sldId id="269" r:id="rId13"/>
    <p:sldId id="270" r:id="rId14"/>
    <p:sldId id="271" r:id="rId15"/>
    <p:sldId id="272" r:id="rId16"/>
    <p:sldId id="273" r:id="rId17"/>
    <p:sldId id="27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6" d="100"/>
          <a:sy n="116" d="100"/>
        </p:scale>
        <p:origin x="390" y="108"/>
      </p:cViewPr>
      <p:guideLst>
        <p:guide orient="horz" pos="2160"/>
        <p:guide pos="3840"/>
      </p:guideLst>
    </p:cSldViewPr>
  </p:slideViewPr>
  <p:notesTextViewPr>
    <p:cViewPr>
      <p:scale>
        <a:sx n="1" d="1"/>
        <a:sy n="1" d="1"/>
      </p:scale>
      <p:origin x="0" y="0"/>
    </p:cViewPr>
  </p:notesTextViewPr>
  <p:notesViewPr>
    <p:cSldViewPr snapToGrid="0">
      <p:cViewPr varScale="1">
        <p:scale>
          <a:sx n="84" d="100"/>
          <a:sy n="84" d="100"/>
        </p:scale>
        <p:origin x="2976"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1AF0158E-0BEA-4BFF-AA61-7914394B3C6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a:extLst>
              <a:ext uri="{FF2B5EF4-FFF2-40B4-BE49-F238E27FC236}">
                <a16:creationId xmlns:a16="http://schemas.microsoft.com/office/drawing/2014/main" xmlns="" id="{14F11DA1-6698-4392-B84F-664E2A344A6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1192300-EA15-4B15-A783-6E65AD991BC8}" type="datetimeFigureOut">
              <a:rPr lang="en-NZ" smtClean="0"/>
              <a:t>27/09/2021</a:t>
            </a:fld>
            <a:endParaRPr lang="en-NZ"/>
          </a:p>
        </p:txBody>
      </p:sp>
      <p:sp>
        <p:nvSpPr>
          <p:cNvPr id="4" name="Footer Placeholder 3">
            <a:extLst>
              <a:ext uri="{FF2B5EF4-FFF2-40B4-BE49-F238E27FC236}">
                <a16:creationId xmlns:a16="http://schemas.microsoft.com/office/drawing/2014/main" xmlns="" id="{AB15D29F-AD7A-40A3-90D1-5C7D45458A0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a:extLst>
              <a:ext uri="{FF2B5EF4-FFF2-40B4-BE49-F238E27FC236}">
                <a16:creationId xmlns:a16="http://schemas.microsoft.com/office/drawing/2014/main" xmlns="" id="{A27F1443-A053-47AC-962C-46D85BEC89F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E16929-A883-446E-B000-A06150AF9A4B}" type="slidenum">
              <a:rPr lang="en-NZ" smtClean="0"/>
              <a:t>‹#›</a:t>
            </a:fld>
            <a:endParaRPr lang="en-NZ"/>
          </a:p>
        </p:txBody>
      </p:sp>
    </p:spTree>
    <p:extLst>
      <p:ext uri="{BB962C8B-B14F-4D97-AF65-F5344CB8AC3E}">
        <p14:creationId xmlns:p14="http://schemas.microsoft.com/office/powerpoint/2010/main" val="4147281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614211-E28D-4196-8F23-467118673D5D}" type="datetimeFigureOut">
              <a:rPr lang="en-NZ" smtClean="0"/>
              <a:t>27/09/2021</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14C6E0-D6AA-4C96-836C-B12EBD6499B1}" type="slidenum">
              <a:rPr lang="en-NZ" smtClean="0"/>
              <a:t>‹#›</a:t>
            </a:fld>
            <a:endParaRPr lang="en-NZ"/>
          </a:p>
        </p:txBody>
      </p:sp>
    </p:spTree>
    <p:extLst>
      <p:ext uri="{BB962C8B-B14F-4D97-AF65-F5344CB8AC3E}">
        <p14:creationId xmlns:p14="http://schemas.microsoft.com/office/powerpoint/2010/main" val="2138555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9DC7B2-556D-46CD-83ED-99A884FB97AA}"/>
              </a:ext>
            </a:extLst>
          </p:cNvPr>
          <p:cNvSpPr>
            <a:spLocks noGrp="1"/>
          </p:cNvSpPr>
          <p:nvPr>
            <p:ph type="ctrTitle"/>
          </p:nvPr>
        </p:nvSpPr>
        <p:spPr>
          <a:xfrm>
            <a:off x="1524000" y="1942832"/>
            <a:ext cx="9144000" cy="852221"/>
          </a:xfrm>
        </p:spPr>
        <p:txBody>
          <a:bodyPr anchor="b">
            <a:normAutofit/>
          </a:bodyPr>
          <a:lstStyle>
            <a:lvl1pPr algn="ctr">
              <a:defRPr sz="3600">
                <a:solidFill>
                  <a:schemeClr val="bg1"/>
                </a:solidFill>
              </a:defRPr>
            </a:lvl1pPr>
          </a:lstStyle>
          <a:p>
            <a:r>
              <a:rPr lang="fr-FR" smtClean="0"/>
              <a:t>Modifiez le style du titre</a:t>
            </a:r>
            <a:endParaRPr lang="en-NZ"/>
          </a:p>
        </p:txBody>
      </p:sp>
      <p:sp>
        <p:nvSpPr>
          <p:cNvPr id="3" name="Subtitle 2">
            <a:extLst>
              <a:ext uri="{FF2B5EF4-FFF2-40B4-BE49-F238E27FC236}">
                <a16:creationId xmlns:a16="http://schemas.microsoft.com/office/drawing/2014/main" xmlns="" id="{505F1AF1-96C1-4AD2-BC34-4BA79B45D78E}"/>
              </a:ext>
            </a:extLst>
          </p:cNvPr>
          <p:cNvSpPr>
            <a:spLocks noGrp="1"/>
          </p:cNvSpPr>
          <p:nvPr>
            <p:ph type="subTitle" idx="1"/>
          </p:nvPr>
        </p:nvSpPr>
        <p:spPr>
          <a:xfrm>
            <a:off x="1524000" y="2861728"/>
            <a:ext cx="9144000" cy="53869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NZ"/>
          </a:p>
        </p:txBody>
      </p:sp>
      <p:pic>
        <p:nvPicPr>
          <p:cNvPr id="8" name="Picture 7">
            <a:extLst>
              <a:ext uri="{FF2B5EF4-FFF2-40B4-BE49-F238E27FC236}">
                <a16:creationId xmlns:a16="http://schemas.microsoft.com/office/drawing/2014/main" xmlns="" id="{9FED370F-807E-48DD-A4F6-7B428A65D9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41949" y="5344720"/>
            <a:ext cx="2272593" cy="1513280"/>
          </a:xfrm>
          <a:prstGeom prst="rect">
            <a:avLst/>
          </a:prstGeom>
        </p:spPr>
      </p:pic>
    </p:spTree>
    <p:extLst>
      <p:ext uri="{BB962C8B-B14F-4D97-AF65-F5344CB8AC3E}">
        <p14:creationId xmlns:p14="http://schemas.microsoft.com/office/powerpoint/2010/main" val="3001528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Heading and bullets v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661C35-F502-4AFC-BCE0-17E75CA47048}"/>
              </a:ext>
            </a:extLst>
          </p:cNvPr>
          <p:cNvSpPr>
            <a:spLocks noGrp="1"/>
          </p:cNvSpPr>
          <p:nvPr>
            <p:ph type="title"/>
          </p:nvPr>
        </p:nvSpPr>
        <p:spPr>
          <a:xfrm>
            <a:off x="838200" y="630048"/>
            <a:ext cx="10515600" cy="745828"/>
          </a:xfrm>
        </p:spPr>
        <p:txBody>
          <a:bodyPr>
            <a:normAutofit/>
          </a:bodyPr>
          <a:lstStyle>
            <a:lvl1pPr>
              <a:defRPr sz="2800">
                <a:solidFill>
                  <a:schemeClr val="accent1"/>
                </a:solidFill>
              </a:defRPr>
            </a:lvl1pPr>
          </a:lstStyle>
          <a:p>
            <a:r>
              <a:rPr lang="fr-FR" smtClean="0"/>
              <a:t>Modifiez le style du titre</a:t>
            </a:r>
            <a:endParaRPr lang="en-NZ"/>
          </a:p>
        </p:txBody>
      </p:sp>
      <p:sp>
        <p:nvSpPr>
          <p:cNvPr id="3" name="Content Placeholder 2">
            <a:extLst>
              <a:ext uri="{FF2B5EF4-FFF2-40B4-BE49-F238E27FC236}">
                <a16:creationId xmlns:a16="http://schemas.microsoft.com/office/drawing/2014/main" xmlns="" id="{8A630835-02B5-4CC1-BD49-B80EFA9C4751}"/>
              </a:ext>
            </a:extLst>
          </p:cNvPr>
          <p:cNvSpPr>
            <a:spLocks noGrp="1"/>
          </p:cNvSpPr>
          <p:nvPr>
            <p:ph idx="1"/>
          </p:nvPr>
        </p:nvSpPr>
        <p:spPr>
          <a:xfrm>
            <a:off x="838200" y="1394926"/>
            <a:ext cx="10515600" cy="4351338"/>
          </a:xfrm>
        </p:spPr>
        <p:txBody>
          <a:bodyPr>
            <a:normAutofit/>
          </a:bodyPr>
          <a:lstStyle>
            <a:lvl1pPr>
              <a:buClr>
                <a:schemeClr val="accent1"/>
              </a:buClr>
              <a:buSzPct val="105000"/>
              <a:defRPr sz="2200">
                <a:solidFill>
                  <a:schemeClr val="tx2"/>
                </a:solidFill>
              </a:defRPr>
            </a:lvl1pPr>
            <a:lvl2pPr marL="685800" indent="-228600">
              <a:buClr>
                <a:schemeClr val="accent1"/>
              </a:buClr>
              <a:buFont typeface="Arial" panose="020B0604020202020204" pitchFamily="34" charset="0"/>
              <a:buChar char="−"/>
              <a:defRPr sz="2200">
                <a:solidFill>
                  <a:schemeClr val="tx2"/>
                </a:solidFill>
              </a:defRPr>
            </a:lvl2pPr>
            <a:lvl3pPr marL="1143000" indent="-228600">
              <a:buClr>
                <a:schemeClr val="accent1"/>
              </a:buClr>
              <a:buFont typeface="Courier New" panose="02070309020205020404" pitchFamily="49" charset="0"/>
              <a:buChar char="o"/>
              <a:defRPr sz="2200">
                <a:solidFill>
                  <a:schemeClr val="tx2"/>
                </a:solidFill>
              </a:defRPr>
            </a:lvl3pPr>
            <a:lvl4pPr>
              <a:buClr>
                <a:schemeClr val="accent1"/>
              </a:buClr>
              <a:defRPr sz="2200"/>
            </a:lvl4pPr>
            <a:lvl5pPr>
              <a:buClr>
                <a:schemeClr val="accent1"/>
              </a:buClr>
              <a:defRPr sz="2200"/>
            </a:lvl5pPr>
          </a:lstStyle>
          <a:p>
            <a:pPr lvl="0"/>
            <a:r>
              <a:rPr lang="fr-FR" smtClean="0"/>
              <a:t>Modifiez les styles du texte du masque</a:t>
            </a:r>
          </a:p>
          <a:p>
            <a:pPr lvl="1"/>
            <a:r>
              <a:rPr lang="fr-FR" smtClean="0"/>
              <a:t>Deuxième niveau</a:t>
            </a:r>
          </a:p>
          <a:p>
            <a:pPr lvl="2"/>
            <a:r>
              <a:rPr lang="fr-FR" smtClean="0"/>
              <a:t>Troisième niveau</a:t>
            </a:r>
          </a:p>
        </p:txBody>
      </p:sp>
      <p:pic>
        <p:nvPicPr>
          <p:cNvPr id="5" name="Picture 4">
            <a:extLst>
              <a:ext uri="{FF2B5EF4-FFF2-40B4-BE49-F238E27FC236}">
                <a16:creationId xmlns:a16="http://schemas.microsoft.com/office/drawing/2014/main" xmlns="" id="{601050DE-0A5F-4EAE-BBAD-4B42CA1F08F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15551" y="421437"/>
            <a:ext cx="1638300" cy="780300"/>
          </a:xfrm>
          <a:prstGeom prst="rect">
            <a:avLst/>
          </a:prstGeom>
        </p:spPr>
      </p:pic>
    </p:spTree>
    <p:extLst>
      <p:ext uri="{BB962C8B-B14F-4D97-AF65-F5344CB8AC3E}">
        <p14:creationId xmlns:p14="http://schemas.microsoft.com/office/powerpoint/2010/main" val="3210465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and plain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9DA755-ADDA-4D38-B98F-77D27BE23403}"/>
              </a:ext>
            </a:extLst>
          </p:cNvPr>
          <p:cNvSpPr>
            <a:spLocks noGrp="1"/>
          </p:cNvSpPr>
          <p:nvPr>
            <p:ph type="title"/>
          </p:nvPr>
        </p:nvSpPr>
        <p:spPr>
          <a:xfrm>
            <a:off x="323850" y="311151"/>
            <a:ext cx="10515600" cy="673100"/>
          </a:xfrm>
        </p:spPr>
        <p:txBody>
          <a:bodyPr>
            <a:normAutofit/>
          </a:bodyPr>
          <a:lstStyle>
            <a:lvl1pPr>
              <a:defRPr sz="2800">
                <a:solidFill>
                  <a:schemeClr val="accent1"/>
                </a:solidFill>
              </a:defRPr>
            </a:lvl1pPr>
          </a:lstStyle>
          <a:p>
            <a:r>
              <a:rPr lang="fr-FR" smtClean="0"/>
              <a:t>Modifiez le style du titre</a:t>
            </a:r>
            <a:endParaRPr lang="en-NZ"/>
          </a:p>
        </p:txBody>
      </p:sp>
      <p:pic>
        <p:nvPicPr>
          <p:cNvPr id="4" name="Picture 3">
            <a:extLst>
              <a:ext uri="{FF2B5EF4-FFF2-40B4-BE49-F238E27FC236}">
                <a16:creationId xmlns:a16="http://schemas.microsoft.com/office/drawing/2014/main" xmlns="" id="{8A04A2C0-3929-4A83-85EC-2D444E9469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34601" y="203951"/>
            <a:ext cx="1638300" cy="780300"/>
          </a:xfrm>
          <a:prstGeom prst="rect">
            <a:avLst/>
          </a:prstGeom>
        </p:spPr>
      </p:pic>
    </p:spTree>
    <p:extLst>
      <p:ext uri="{BB962C8B-B14F-4D97-AF65-F5344CB8AC3E}">
        <p14:creationId xmlns:p14="http://schemas.microsoft.com/office/powerpoint/2010/main" val="39975701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and plain no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9DA755-ADDA-4D38-B98F-77D27BE23403}"/>
              </a:ext>
            </a:extLst>
          </p:cNvPr>
          <p:cNvSpPr>
            <a:spLocks noGrp="1"/>
          </p:cNvSpPr>
          <p:nvPr>
            <p:ph type="title"/>
          </p:nvPr>
        </p:nvSpPr>
        <p:spPr>
          <a:xfrm>
            <a:off x="323850" y="311151"/>
            <a:ext cx="10515600" cy="673100"/>
          </a:xfrm>
        </p:spPr>
        <p:txBody>
          <a:bodyPr>
            <a:normAutofit/>
          </a:bodyPr>
          <a:lstStyle>
            <a:lvl1pPr>
              <a:defRPr sz="2800">
                <a:solidFill>
                  <a:schemeClr val="accent1"/>
                </a:solidFill>
              </a:defRPr>
            </a:lvl1pPr>
          </a:lstStyle>
          <a:p>
            <a:r>
              <a:rPr lang="fr-FR" smtClean="0"/>
              <a:t>Modifiez le style du titre</a:t>
            </a:r>
            <a:endParaRPr lang="en-NZ"/>
          </a:p>
        </p:txBody>
      </p:sp>
    </p:spTree>
    <p:extLst>
      <p:ext uri="{BB962C8B-B14F-4D97-AF65-F5344CB8AC3E}">
        <p14:creationId xmlns:p14="http://schemas.microsoft.com/office/powerpoint/2010/main" val="23735279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BE3778D-5522-4FD1-A1E9-328867823C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15551" y="421437"/>
            <a:ext cx="1638300" cy="780300"/>
          </a:xfrm>
          <a:prstGeom prst="rect">
            <a:avLst/>
          </a:prstGeom>
        </p:spPr>
      </p:pic>
    </p:spTree>
    <p:extLst>
      <p:ext uri="{BB962C8B-B14F-4D97-AF65-F5344CB8AC3E}">
        <p14:creationId xmlns:p14="http://schemas.microsoft.com/office/powerpoint/2010/main" val="13718478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5366822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62BDAB-8C03-49FE-9EAA-8162E4BB9773}"/>
              </a:ext>
            </a:extLst>
          </p:cNvPr>
          <p:cNvSpPr>
            <a:spLocks noGrp="1"/>
          </p:cNvSpPr>
          <p:nvPr>
            <p:ph type="title"/>
          </p:nvPr>
        </p:nvSpPr>
        <p:spPr>
          <a:xfrm>
            <a:off x="839788" y="457200"/>
            <a:ext cx="3932237" cy="1600200"/>
          </a:xfrm>
        </p:spPr>
        <p:txBody>
          <a:bodyPr anchor="b">
            <a:normAutofit/>
          </a:bodyPr>
          <a:lstStyle>
            <a:lvl1pPr>
              <a:defRPr sz="2800">
                <a:solidFill>
                  <a:schemeClr val="accent1"/>
                </a:solidFill>
              </a:defRPr>
            </a:lvl1pPr>
          </a:lstStyle>
          <a:p>
            <a:r>
              <a:rPr lang="fr-FR" smtClean="0"/>
              <a:t>Modifiez le style du titre</a:t>
            </a:r>
            <a:endParaRPr lang="en-NZ"/>
          </a:p>
        </p:txBody>
      </p:sp>
      <p:sp>
        <p:nvSpPr>
          <p:cNvPr id="3" name="Picture Placeholder 2">
            <a:extLst>
              <a:ext uri="{FF2B5EF4-FFF2-40B4-BE49-F238E27FC236}">
                <a16:creationId xmlns:a16="http://schemas.microsoft.com/office/drawing/2014/main" xmlns="" id="{00B3EFB5-8611-4301-81A0-65A7898C09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NZ"/>
          </a:p>
        </p:txBody>
      </p:sp>
      <p:sp>
        <p:nvSpPr>
          <p:cNvPr id="4" name="Text Placeholder 3">
            <a:extLst>
              <a:ext uri="{FF2B5EF4-FFF2-40B4-BE49-F238E27FC236}">
                <a16:creationId xmlns:a16="http://schemas.microsoft.com/office/drawing/2014/main" xmlns="" id="{52695327-1C22-4CDC-A9AC-3BB81D16EDD8}"/>
              </a:ext>
            </a:extLst>
          </p:cNvPr>
          <p:cNvSpPr>
            <a:spLocks noGrp="1"/>
          </p:cNvSpPr>
          <p:nvPr>
            <p:ph type="body" sz="half" idx="2"/>
          </p:nvPr>
        </p:nvSpPr>
        <p:spPr>
          <a:xfrm>
            <a:off x="839788" y="2057400"/>
            <a:ext cx="3932237" cy="3811588"/>
          </a:xfrm>
        </p:spPr>
        <p:txBody>
          <a:bodyPr>
            <a:normAutofit/>
          </a:bodyPr>
          <a:lstStyle>
            <a:lvl1pPr marL="0" indent="0">
              <a:buNone/>
              <a:defRPr sz="2200">
                <a:solidFill>
                  <a:schemeClr val="bg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Tree>
    <p:extLst>
      <p:ext uri="{BB962C8B-B14F-4D97-AF65-F5344CB8AC3E}">
        <p14:creationId xmlns:p14="http://schemas.microsoft.com/office/powerpoint/2010/main" val="1017568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caption small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62BDAB-8C03-49FE-9EAA-8162E4BB9773}"/>
              </a:ext>
            </a:extLst>
          </p:cNvPr>
          <p:cNvSpPr>
            <a:spLocks noGrp="1"/>
          </p:cNvSpPr>
          <p:nvPr>
            <p:ph type="title"/>
          </p:nvPr>
        </p:nvSpPr>
        <p:spPr>
          <a:xfrm>
            <a:off x="839788" y="457200"/>
            <a:ext cx="3932237" cy="1600200"/>
          </a:xfrm>
        </p:spPr>
        <p:txBody>
          <a:bodyPr anchor="b">
            <a:normAutofit/>
          </a:bodyPr>
          <a:lstStyle>
            <a:lvl1pPr>
              <a:defRPr sz="2800">
                <a:solidFill>
                  <a:schemeClr val="accent1"/>
                </a:solidFill>
              </a:defRPr>
            </a:lvl1pPr>
          </a:lstStyle>
          <a:p>
            <a:r>
              <a:rPr lang="fr-FR" smtClean="0"/>
              <a:t>Modifiez le style du titre</a:t>
            </a:r>
            <a:endParaRPr lang="en-NZ"/>
          </a:p>
        </p:txBody>
      </p:sp>
      <p:sp>
        <p:nvSpPr>
          <p:cNvPr id="3" name="Picture Placeholder 2">
            <a:extLst>
              <a:ext uri="{FF2B5EF4-FFF2-40B4-BE49-F238E27FC236}">
                <a16:creationId xmlns:a16="http://schemas.microsoft.com/office/drawing/2014/main" xmlns="" id="{00B3EFB5-8611-4301-81A0-65A7898C09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NZ"/>
          </a:p>
        </p:txBody>
      </p:sp>
      <p:sp>
        <p:nvSpPr>
          <p:cNvPr id="4" name="Text Placeholder 3">
            <a:extLst>
              <a:ext uri="{FF2B5EF4-FFF2-40B4-BE49-F238E27FC236}">
                <a16:creationId xmlns:a16="http://schemas.microsoft.com/office/drawing/2014/main" xmlns="" id="{52695327-1C22-4CDC-A9AC-3BB81D16EDD8}"/>
              </a:ext>
            </a:extLst>
          </p:cNvPr>
          <p:cNvSpPr>
            <a:spLocks noGrp="1"/>
          </p:cNvSpPr>
          <p:nvPr>
            <p:ph type="body" sz="half" idx="2"/>
          </p:nvPr>
        </p:nvSpPr>
        <p:spPr>
          <a:xfrm>
            <a:off x="839788" y="2057400"/>
            <a:ext cx="3932237" cy="3811588"/>
          </a:xfrm>
        </p:spPr>
        <p:txBody>
          <a:bodyPr>
            <a:normAutofit/>
          </a:bodyPr>
          <a:lstStyle>
            <a:lvl1pPr marL="0" indent="0">
              <a:buNone/>
              <a:defRPr sz="2200">
                <a:solidFill>
                  <a:schemeClr val="bg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pic>
        <p:nvPicPr>
          <p:cNvPr id="6" name="Picture 5">
            <a:extLst>
              <a:ext uri="{FF2B5EF4-FFF2-40B4-BE49-F238E27FC236}">
                <a16:creationId xmlns:a16="http://schemas.microsoft.com/office/drawing/2014/main" xmlns="" id="{83401E25-3513-46F0-A253-E10B0ACC37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7501" y="352425"/>
            <a:ext cx="1143000" cy="544396"/>
          </a:xfrm>
          <a:prstGeom prst="rect">
            <a:avLst/>
          </a:prstGeom>
        </p:spPr>
      </p:pic>
    </p:spTree>
    <p:extLst>
      <p:ext uri="{BB962C8B-B14F-4D97-AF65-F5344CB8AC3E}">
        <p14:creationId xmlns:p14="http://schemas.microsoft.com/office/powerpoint/2010/main" val="25647100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1_Title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9DC7B2-556D-46CD-83ED-99A884FB97AA}"/>
              </a:ext>
            </a:extLst>
          </p:cNvPr>
          <p:cNvSpPr>
            <a:spLocks noGrp="1"/>
          </p:cNvSpPr>
          <p:nvPr>
            <p:ph type="ctrTitle"/>
          </p:nvPr>
        </p:nvSpPr>
        <p:spPr>
          <a:xfrm>
            <a:off x="1524000" y="1942832"/>
            <a:ext cx="9144000" cy="852221"/>
          </a:xfrm>
        </p:spPr>
        <p:txBody>
          <a:bodyPr anchor="b">
            <a:normAutofit/>
          </a:bodyPr>
          <a:lstStyle>
            <a:lvl1pPr algn="ctr">
              <a:defRPr sz="3600">
                <a:solidFill>
                  <a:schemeClr val="accent1"/>
                </a:solidFill>
              </a:defRPr>
            </a:lvl1pPr>
          </a:lstStyle>
          <a:p>
            <a:r>
              <a:rPr lang="fr-FR"/>
              <a:t>Modifiez le style du titre</a:t>
            </a:r>
            <a:endParaRPr lang="en-NZ"/>
          </a:p>
        </p:txBody>
      </p:sp>
      <p:sp>
        <p:nvSpPr>
          <p:cNvPr id="3" name="Subtitle 2">
            <a:extLst>
              <a:ext uri="{FF2B5EF4-FFF2-40B4-BE49-F238E27FC236}">
                <a16:creationId xmlns:a16="http://schemas.microsoft.com/office/drawing/2014/main" xmlns="" id="{505F1AF1-96C1-4AD2-BC34-4BA79B45D78E}"/>
              </a:ext>
            </a:extLst>
          </p:cNvPr>
          <p:cNvSpPr>
            <a:spLocks noGrp="1"/>
          </p:cNvSpPr>
          <p:nvPr>
            <p:ph type="subTitle" idx="1"/>
          </p:nvPr>
        </p:nvSpPr>
        <p:spPr>
          <a:xfrm>
            <a:off x="1524000" y="2861728"/>
            <a:ext cx="9144000" cy="538697"/>
          </a:xfrm>
        </p:spPr>
        <p:txBody>
          <a:bodyPr/>
          <a:lstStyle>
            <a:lvl1pPr marL="0" indent="0" algn="ct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NZ"/>
          </a:p>
        </p:txBody>
      </p:sp>
      <p:pic>
        <p:nvPicPr>
          <p:cNvPr id="5" name="Picture 4">
            <a:extLst>
              <a:ext uri="{FF2B5EF4-FFF2-40B4-BE49-F238E27FC236}">
                <a16:creationId xmlns:a16="http://schemas.microsoft.com/office/drawing/2014/main" xmlns="" id="{464FAA2F-2045-469B-8CCA-9D6C8CC6D14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28454" y="3625236"/>
            <a:ext cx="3177248" cy="1513280"/>
          </a:xfrm>
          <a:prstGeom prst="rect">
            <a:avLst/>
          </a:prstGeom>
        </p:spPr>
      </p:pic>
    </p:spTree>
    <p:extLst>
      <p:ext uri="{BB962C8B-B14F-4D97-AF65-F5344CB8AC3E}">
        <p14:creationId xmlns:p14="http://schemas.microsoft.com/office/powerpoint/2010/main" val="9622608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9DC7B2-556D-46CD-83ED-99A884FB97AA}"/>
              </a:ext>
            </a:extLst>
          </p:cNvPr>
          <p:cNvSpPr>
            <a:spLocks noGrp="1"/>
          </p:cNvSpPr>
          <p:nvPr>
            <p:ph type="ctrTitle"/>
          </p:nvPr>
        </p:nvSpPr>
        <p:spPr>
          <a:xfrm>
            <a:off x="1524000" y="1942832"/>
            <a:ext cx="9144000" cy="852221"/>
          </a:xfrm>
        </p:spPr>
        <p:txBody>
          <a:bodyPr anchor="b">
            <a:normAutofit/>
          </a:bodyPr>
          <a:lstStyle>
            <a:lvl1pPr algn="ctr">
              <a:defRPr sz="3600">
                <a:solidFill>
                  <a:schemeClr val="bg1"/>
                </a:solidFill>
              </a:defRPr>
            </a:lvl1pPr>
          </a:lstStyle>
          <a:p>
            <a:r>
              <a:rPr lang="fr-FR"/>
              <a:t>Modifiez le style du titre</a:t>
            </a:r>
            <a:endParaRPr lang="en-NZ"/>
          </a:p>
        </p:txBody>
      </p:sp>
      <p:sp>
        <p:nvSpPr>
          <p:cNvPr id="3" name="Subtitle 2">
            <a:extLst>
              <a:ext uri="{FF2B5EF4-FFF2-40B4-BE49-F238E27FC236}">
                <a16:creationId xmlns:a16="http://schemas.microsoft.com/office/drawing/2014/main" xmlns="" id="{505F1AF1-96C1-4AD2-BC34-4BA79B45D78E}"/>
              </a:ext>
            </a:extLst>
          </p:cNvPr>
          <p:cNvSpPr>
            <a:spLocks noGrp="1"/>
          </p:cNvSpPr>
          <p:nvPr>
            <p:ph type="subTitle" idx="1"/>
          </p:nvPr>
        </p:nvSpPr>
        <p:spPr>
          <a:xfrm>
            <a:off x="1524000" y="2861728"/>
            <a:ext cx="9144000" cy="53869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NZ"/>
          </a:p>
        </p:txBody>
      </p:sp>
      <p:pic>
        <p:nvPicPr>
          <p:cNvPr id="8" name="Picture 7">
            <a:extLst>
              <a:ext uri="{FF2B5EF4-FFF2-40B4-BE49-F238E27FC236}">
                <a16:creationId xmlns:a16="http://schemas.microsoft.com/office/drawing/2014/main" xmlns="" id="{9FED370F-807E-48DD-A4F6-7B428A65D94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28454" y="3625236"/>
            <a:ext cx="3177246" cy="1513280"/>
          </a:xfrm>
          <a:prstGeom prst="rect">
            <a:avLst/>
          </a:prstGeom>
        </p:spPr>
      </p:pic>
    </p:spTree>
    <p:extLst>
      <p:ext uri="{BB962C8B-B14F-4D97-AF65-F5344CB8AC3E}">
        <p14:creationId xmlns:p14="http://schemas.microsoft.com/office/powerpoint/2010/main" val="28412022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9DC7B2-556D-46CD-83ED-99A884FB97AA}"/>
              </a:ext>
            </a:extLst>
          </p:cNvPr>
          <p:cNvSpPr>
            <a:spLocks noGrp="1"/>
          </p:cNvSpPr>
          <p:nvPr>
            <p:ph type="ctrTitle"/>
          </p:nvPr>
        </p:nvSpPr>
        <p:spPr>
          <a:xfrm>
            <a:off x="1524000" y="1942832"/>
            <a:ext cx="9144000" cy="852221"/>
          </a:xfrm>
        </p:spPr>
        <p:txBody>
          <a:bodyPr anchor="b">
            <a:normAutofit/>
          </a:bodyPr>
          <a:lstStyle>
            <a:lvl1pPr algn="ctr">
              <a:defRPr sz="3600">
                <a:solidFill>
                  <a:schemeClr val="bg1"/>
                </a:solidFill>
              </a:defRPr>
            </a:lvl1pPr>
          </a:lstStyle>
          <a:p>
            <a:r>
              <a:rPr lang="fr-FR"/>
              <a:t>Modifiez le style du titre</a:t>
            </a:r>
            <a:endParaRPr lang="en-NZ"/>
          </a:p>
        </p:txBody>
      </p:sp>
      <p:sp>
        <p:nvSpPr>
          <p:cNvPr id="3" name="Subtitle 2">
            <a:extLst>
              <a:ext uri="{FF2B5EF4-FFF2-40B4-BE49-F238E27FC236}">
                <a16:creationId xmlns:a16="http://schemas.microsoft.com/office/drawing/2014/main" xmlns="" id="{505F1AF1-96C1-4AD2-BC34-4BA79B45D78E}"/>
              </a:ext>
            </a:extLst>
          </p:cNvPr>
          <p:cNvSpPr>
            <a:spLocks noGrp="1"/>
          </p:cNvSpPr>
          <p:nvPr>
            <p:ph type="subTitle" idx="1"/>
          </p:nvPr>
        </p:nvSpPr>
        <p:spPr>
          <a:xfrm>
            <a:off x="1524000" y="2833153"/>
            <a:ext cx="9144000" cy="53869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NZ"/>
          </a:p>
        </p:txBody>
      </p:sp>
      <p:pic>
        <p:nvPicPr>
          <p:cNvPr id="4" name="Picture 3">
            <a:extLst>
              <a:ext uri="{FF2B5EF4-FFF2-40B4-BE49-F238E27FC236}">
                <a16:creationId xmlns:a16="http://schemas.microsoft.com/office/drawing/2014/main" xmlns="" id="{843B910E-0FA5-46C7-BAA8-C388D2B4B78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28454" y="3625236"/>
            <a:ext cx="3177246" cy="1513280"/>
          </a:xfrm>
          <a:prstGeom prst="rect">
            <a:avLst/>
          </a:prstGeom>
        </p:spPr>
      </p:pic>
    </p:spTree>
    <p:extLst>
      <p:ext uri="{BB962C8B-B14F-4D97-AF65-F5344CB8AC3E}">
        <p14:creationId xmlns:p14="http://schemas.microsoft.com/office/powerpoint/2010/main" val="357074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9DC7B2-556D-46CD-83ED-99A884FB97AA}"/>
              </a:ext>
            </a:extLst>
          </p:cNvPr>
          <p:cNvSpPr>
            <a:spLocks noGrp="1"/>
          </p:cNvSpPr>
          <p:nvPr>
            <p:ph type="ctrTitle"/>
          </p:nvPr>
        </p:nvSpPr>
        <p:spPr>
          <a:xfrm>
            <a:off x="1524000" y="1942832"/>
            <a:ext cx="9144000" cy="852221"/>
          </a:xfrm>
        </p:spPr>
        <p:txBody>
          <a:bodyPr anchor="b">
            <a:normAutofit/>
          </a:bodyPr>
          <a:lstStyle>
            <a:lvl1pPr algn="ctr">
              <a:defRPr sz="3600">
                <a:solidFill>
                  <a:schemeClr val="bg1"/>
                </a:solidFill>
              </a:defRPr>
            </a:lvl1pPr>
          </a:lstStyle>
          <a:p>
            <a:r>
              <a:rPr lang="fr-FR" smtClean="0"/>
              <a:t>Modifiez le style du titre</a:t>
            </a:r>
            <a:endParaRPr lang="en-NZ"/>
          </a:p>
        </p:txBody>
      </p:sp>
      <p:sp>
        <p:nvSpPr>
          <p:cNvPr id="3" name="Subtitle 2">
            <a:extLst>
              <a:ext uri="{FF2B5EF4-FFF2-40B4-BE49-F238E27FC236}">
                <a16:creationId xmlns:a16="http://schemas.microsoft.com/office/drawing/2014/main" xmlns="" id="{505F1AF1-96C1-4AD2-BC34-4BA79B45D78E}"/>
              </a:ext>
            </a:extLst>
          </p:cNvPr>
          <p:cNvSpPr>
            <a:spLocks noGrp="1"/>
          </p:cNvSpPr>
          <p:nvPr>
            <p:ph type="subTitle" idx="1"/>
          </p:nvPr>
        </p:nvSpPr>
        <p:spPr>
          <a:xfrm>
            <a:off x="1524000" y="2833153"/>
            <a:ext cx="9144000" cy="53869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NZ"/>
          </a:p>
        </p:txBody>
      </p:sp>
      <p:pic>
        <p:nvPicPr>
          <p:cNvPr id="5" name="Picture 4">
            <a:extLst>
              <a:ext uri="{FF2B5EF4-FFF2-40B4-BE49-F238E27FC236}">
                <a16:creationId xmlns:a16="http://schemas.microsoft.com/office/drawing/2014/main" xmlns="" id="{9FED370F-807E-48DD-A4F6-7B428A65D9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41949" y="5344720"/>
            <a:ext cx="2272593" cy="1513280"/>
          </a:xfrm>
          <a:prstGeom prst="rect">
            <a:avLst/>
          </a:prstGeom>
        </p:spPr>
      </p:pic>
    </p:spTree>
    <p:extLst>
      <p:ext uri="{BB962C8B-B14F-4D97-AF65-F5344CB8AC3E}">
        <p14:creationId xmlns:p14="http://schemas.microsoft.com/office/powerpoint/2010/main" val="20819805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9DC7B2-556D-46CD-83ED-99A884FB97AA}"/>
              </a:ext>
            </a:extLst>
          </p:cNvPr>
          <p:cNvSpPr>
            <a:spLocks noGrp="1"/>
          </p:cNvSpPr>
          <p:nvPr>
            <p:ph type="ctrTitle"/>
          </p:nvPr>
        </p:nvSpPr>
        <p:spPr>
          <a:xfrm>
            <a:off x="1524000" y="1942832"/>
            <a:ext cx="9144000" cy="852221"/>
          </a:xfrm>
        </p:spPr>
        <p:txBody>
          <a:bodyPr anchor="b">
            <a:normAutofit/>
          </a:bodyPr>
          <a:lstStyle>
            <a:lvl1pPr algn="ctr">
              <a:defRPr sz="3600">
                <a:solidFill>
                  <a:schemeClr val="bg1"/>
                </a:solidFill>
              </a:defRPr>
            </a:lvl1pPr>
          </a:lstStyle>
          <a:p>
            <a:r>
              <a:rPr lang="fr-FR"/>
              <a:t>Modifiez le style du titre</a:t>
            </a:r>
            <a:endParaRPr lang="en-NZ"/>
          </a:p>
        </p:txBody>
      </p:sp>
      <p:sp>
        <p:nvSpPr>
          <p:cNvPr id="3" name="Subtitle 2">
            <a:extLst>
              <a:ext uri="{FF2B5EF4-FFF2-40B4-BE49-F238E27FC236}">
                <a16:creationId xmlns:a16="http://schemas.microsoft.com/office/drawing/2014/main" xmlns="" id="{505F1AF1-96C1-4AD2-BC34-4BA79B45D78E}"/>
              </a:ext>
            </a:extLst>
          </p:cNvPr>
          <p:cNvSpPr>
            <a:spLocks noGrp="1"/>
          </p:cNvSpPr>
          <p:nvPr>
            <p:ph type="subTitle" idx="1"/>
          </p:nvPr>
        </p:nvSpPr>
        <p:spPr>
          <a:xfrm>
            <a:off x="1524000" y="2833153"/>
            <a:ext cx="9144000" cy="53869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NZ"/>
          </a:p>
        </p:txBody>
      </p:sp>
      <p:pic>
        <p:nvPicPr>
          <p:cNvPr id="4" name="Picture 3">
            <a:extLst>
              <a:ext uri="{FF2B5EF4-FFF2-40B4-BE49-F238E27FC236}">
                <a16:creationId xmlns:a16="http://schemas.microsoft.com/office/drawing/2014/main" xmlns="" id="{8E520563-6446-49B0-91C2-B1EE5EA4CA1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28454" y="3625236"/>
            <a:ext cx="3177246" cy="1513280"/>
          </a:xfrm>
          <a:prstGeom prst="rect">
            <a:avLst/>
          </a:prstGeom>
        </p:spPr>
      </p:pic>
    </p:spTree>
    <p:extLst>
      <p:ext uri="{BB962C8B-B14F-4D97-AF65-F5344CB8AC3E}">
        <p14:creationId xmlns:p14="http://schemas.microsoft.com/office/powerpoint/2010/main" val="15602645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9DC7B2-556D-46CD-83ED-99A884FB97AA}"/>
              </a:ext>
            </a:extLst>
          </p:cNvPr>
          <p:cNvSpPr>
            <a:spLocks noGrp="1"/>
          </p:cNvSpPr>
          <p:nvPr>
            <p:ph type="ctrTitle"/>
          </p:nvPr>
        </p:nvSpPr>
        <p:spPr>
          <a:xfrm>
            <a:off x="1524000" y="2361932"/>
            <a:ext cx="9144000" cy="852221"/>
          </a:xfrm>
        </p:spPr>
        <p:txBody>
          <a:bodyPr anchor="b">
            <a:normAutofit/>
          </a:bodyPr>
          <a:lstStyle>
            <a:lvl1pPr algn="ctr">
              <a:defRPr sz="3600">
                <a:solidFill>
                  <a:schemeClr val="bg1"/>
                </a:solidFill>
              </a:defRPr>
            </a:lvl1pPr>
          </a:lstStyle>
          <a:p>
            <a:r>
              <a:rPr lang="fr-FR"/>
              <a:t>Modifiez le style du titre</a:t>
            </a:r>
            <a:endParaRPr lang="en-NZ"/>
          </a:p>
        </p:txBody>
      </p:sp>
      <p:sp>
        <p:nvSpPr>
          <p:cNvPr id="3" name="Subtitle 2">
            <a:extLst>
              <a:ext uri="{FF2B5EF4-FFF2-40B4-BE49-F238E27FC236}">
                <a16:creationId xmlns:a16="http://schemas.microsoft.com/office/drawing/2014/main" xmlns="" id="{505F1AF1-96C1-4AD2-BC34-4BA79B45D78E}"/>
              </a:ext>
            </a:extLst>
          </p:cNvPr>
          <p:cNvSpPr>
            <a:spLocks noGrp="1"/>
          </p:cNvSpPr>
          <p:nvPr>
            <p:ph type="subTitle" idx="1"/>
          </p:nvPr>
        </p:nvSpPr>
        <p:spPr>
          <a:xfrm>
            <a:off x="1524000" y="3333750"/>
            <a:ext cx="9144000" cy="53869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NZ"/>
          </a:p>
        </p:txBody>
      </p:sp>
      <p:pic>
        <p:nvPicPr>
          <p:cNvPr id="4" name="Picture 3">
            <a:extLst>
              <a:ext uri="{FF2B5EF4-FFF2-40B4-BE49-F238E27FC236}">
                <a16:creationId xmlns:a16="http://schemas.microsoft.com/office/drawing/2014/main" xmlns="" id="{49E95913-650F-439E-8D46-C274C4FC6B1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28454" y="4253886"/>
            <a:ext cx="3177246" cy="1513280"/>
          </a:xfrm>
          <a:prstGeom prst="rect">
            <a:avLst/>
          </a:prstGeom>
        </p:spPr>
      </p:pic>
    </p:spTree>
    <p:extLst>
      <p:ext uri="{BB962C8B-B14F-4D97-AF65-F5344CB8AC3E}">
        <p14:creationId xmlns:p14="http://schemas.microsoft.com/office/powerpoint/2010/main" val="31653630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9DC7B2-556D-46CD-83ED-99A884FB97AA}"/>
              </a:ext>
            </a:extLst>
          </p:cNvPr>
          <p:cNvSpPr>
            <a:spLocks noGrp="1"/>
          </p:cNvSpPr>
          <p:nvPr>
            <p:ph type="ctrTitle"/>
          </p:nvPr>
        </p:nvSpPr>
        <p:spPr>
          <a:xfrm>
            <a:off x="1524000" y="1085582"/>
            <a:ext cx="9144000" cy="852221"/>
          </a:xfrm>
        </p:spPr>
        <p:txBody>
          <a:bodyPr anchor="b">
            <a:normAutofit/>
          </a:bodyPr>
          <a:lstStyle>
            <a:lvl1pPr algn="ctr">
              <a:defRPr sz="3600">
                <a:solidFill>
                  <a:schemeClr val="bg1"/>
                </a:solidFill>
              </a:defRPr>
            </a:lvl1pPr>
          </a:lstStyle>
          <a:p>
            <a:r>
              <a:rPr lang="fr-FR"/>
              <a:t>Modifiez le style du titre</a:t>
            </a:r>
            <a:endParaRPr lang="en-NZ"/>
          </a:p>
        </p:txBody>
      </p:sp>
      <p:sp>
        <p:nvSpPr>
          <p:cNvPr id="3" name="Subtitle 2">
            <a:extLst>
              <a:ext uri="{FF2B5EF4-FFF2-40B4-BE49-F238E27FC236}">
                <a16:creationId xmlns:a16="http://schemas.microsoft.com/office/drawing/2014/main" xmlns="" id="{505F1AF1-96C1-4AD2-BC34-4BA79B45D78E}"/>
              </a:ext>
            </a:extLst>
          </p:cNvPr>
          <p:cNvSpPr>
            <a:spLocks noGrp="1"/>
          </p:cNvSpPr>
          <p:nvPr>
            <p:ph type="subTitle" idx="1"/>
          </p:nvPr>
        </p:nvSpPr>
        <p:spPr>
          <a:xfrm>
            <a:off x="1524000" y="2019300"/>
            <a:ext cx="9144000" cy="53869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NZ"/>
          </a:p>
        </p:txBody>
      </p:sp>
      <p:pic>
        <p:nvPicPr>
          <p:cNvPr id="4" name="Picture 3">
            <a:extLst>
              <a:ext uri="{FF2B5EF4-FFF2-40B4-BE49-F238E27FC236}">
                <a16:creationId xmlns:a16="http://schemas.microsoft.com/office/drawing/2014/main" xmlns="" id="{E2327140-71E4-44BA-9EE2-C80B8AD127D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28454" y="2348886"/>
            <a:ext cx="3177246" cy="1513280"/>
          </a:xfrm>
          <a:prstGeom prst="rect">
            <a:avLst/>
          </a:prstGeom>
        </p:spPr>
      </p:pic>
    </p:spTree>
    <p:extLst>
      <p:ext uri="{BB962C8B-B14F-4D97-AF65-F5344CB8AC3E}">
        <p14:creationId xmlns:p14="http://schemas.microsoft.com/office/powerpoint/2010/main" val="17450396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9DC7B2-556D-46CD-83ED-99A884FB97AA}"/>
              </a:ext>
            </a:extLst>
          </p:cNvPr>
          <p:cNvSpPr>
            <a:spLocks noGrp="1"/>
          </p:cNvSpPr>
          <p:nvPr>
            <p:ph type="ctrTitle"/>
          </p:nvPr>
        </p:nvSpPr>
        <p:spPr>
          <a:xfrm>
            <a:off x="1524000" y="2504807"/>
            <a:ext cx="9144000" cy="852221"/>
          </a:xfrm>
        </p:spPr>
        <p:txBody>
          <a:bodyPr anchor="b">
            <a:normAutofit/>
          </a:bodyPr>
          <a:lstStyle>
            <a:lvl1pPr algn="ctr">
              <a:defRPr sz="3600">
                <a:solidFill>
                  <a:schemeClr val="bg1"/>
                </a:solidFill>
              </a:defRPr>
            </a:lvl1pPr>
          </a:lstStyle>
          <a:p>
            <a:r>
              <a:rPr lang="fr-FR"/>
              <a:t>Modifiez le style du titre</a:t>
            </a:r>
            <a:endParaRPr lang="en-NZ"/>
          </a:p>
        </p:txBody>
      </p:sp>
      <p:sp>
        <p:nvSpPr>
          <p:cNvPr id="3" name="Subtitle 2">
            <a:extLst>
              <a:ext uri="{FF2B5EF4-FFF2-40B4-BE49-F238E27FC236}">
                <a16:creationId xmlns:a16="http://schemas.microsoft.com/office/drawing/2014/main" xmlns="" id="{505F1AF1-96C1-4AD2-BC34-4BA79B45D78E}"/>
              </a:ext>
            </a:extLst>
          </p:cNvPr>
          <p:cNvSpPr>
            <a:spLocks noGrp="1"/>
          </p:cNvSpPr>
          <p:nvPr>
            <p:ph type="subTitle" idx="1"/>
          </p:nvPr>
        </p:nvSpPr>
        <p:spPr>
          <a:xfrm>
            <a:off x="1524000" y="3495675"/>
            <a:ext cx="9144000" cy="53869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NZ"/>
          </a:p>
        </p:txBody>
      </p:sp>
      <p:pic>
        <p:nvPicPr>
          <p:cNvPr id="4" name="Picture 3">
            <a:extLst>
              <a:ext uri="{FF2B5EF4-FFF2-40B4-BE49-F238E27FC236}">
                <a16:creationId xmlns:a16="http://schemas.microsoft.com/office/drawing/2014/main" xmlns="" id="{E42D3CDB-5787-4DBF-B886-B04A2EE1F2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28454" y="4196736"/>
            <a:ext cx="3177246" cy="1513280"/>
          </a:xfrm>
          <a:prstGeom prst="rect">
            <a:avLst/>
          </a:prstGeom>
        </p:spPr>
      </p:pic>
    </p:spTree>
    <p:extLst>
      <p:ext uri="{BB962C8B-B14F-4D97-AF65-F5344CB8AC3E}">
        <p14:creationId xmlns:p14="http://schemas.microsoft.com/office/powerpoint/2010/main" val="17491120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Content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661C35-F502-4AFC-BCE0-17E75CA47048}"/>
              </a:ext>
            </a:extLst>
          </p:cNvPr>
          <p:cNvSpPr>
            <a:spLocks noGrp="1"/>
          </p:cNvSpPr>
          <p:nvPr>
            <p:ph type="title"/>
          </p:nvPr>
        </p:nvSpPr>
        <p:spPr>
          <a:xfrm>
            <a:off x="838200" y="630048"/>
            <a:ext cx="10515600" cy="745828"/>
          </a:xfrm>
        </p:spPr>
        <p:txBody>
          <a:bodyPr>
            <a:normAutofit/>
          </a:bodyPr>
          <a:lstStyle>
            <a:lvl1pPr>
              <a:defRPr sz="2800">
                <a:solidFill>
                  <a:schemeClr val="accent1"/>
                </a:solidFill>
              </a:defRPr>
            </a:lvl1pPr>
          </a:lstStyle>
          <a:p>
            <a:r>
              <a:rPr lang="fr-FR"/>
              <a:t>Modifiez le style du titre</a:t>
            </a:r>
            <a:endParaRPr lang="en-NZ"/>
          </a:p>
        </p:txBody>
      </p:sp>
      <p:sp>
        <p:nvSpPr>
          <p:cNvPr id="3" name="Content Placeholder 2">
            <a:extLst>
              <a:ext uri="{FF2B5EF4-FFF2-40B4-BE49-F238E27FC236}">
                <a16:creationId xmlns:a16="http://schemas.microsoft.com/office/drawing/2014/main" xmlns="" id="{8A630835-02B5-4CC1-BD49-B80EFA9C4751}"/>
              </a:ext>
            </a:extLst>
          </p:cNvPr>
          <p:cNvSpPr>
            <a:spLocks noGrp="1"/>
          </p:cNvSpPr>
          <p:nvPr>
            <p:ph idx="1"/>
          </p:nvPr>
        </p:nvSpPr>
        <p:spPr>
          <a:xfrm>
            <a:off x="838200" y="1394926"/>
            <a:ext cx="10515600" cy="4351338"/>
          </a:xfrm>
        </p:spPr>
        <p:txBody>
          <a:bodyPr>
            <a:normAutofit/>
          </a:bodyPr>
          <a:lstStyle>
            <a:lvl1pPr marL="457200" indent="-457200">
              <a:buClr>
                <a:schemeClr val="accent1"/>
              </a:buClr>
              <a:buSzPct val="100000"/>
              <a:buFont typeface="+mj-lt"/>
              <a:buAutoNum type="arabicPeriod"/>
              <a:defRPr sz="2200">
                <a:solidFill>
                  <a:schemeClr val="tx2"/>
                </a:solidFill>
              </a:defRPr>
            </a:lvl1pPr>
            <a:lvl2pPr marL="685800" indent="-228600">
              <a:buClr>
                <a:schemeClr val="accent1"/>
              </a:buClr>
              <a:buFont typeface="Arial" panose="020B0604020202020204" pitchFamily="34" charset="0"/>
              <a:buChar char="•"/>
              <a:defRPr sz="2200">
                <a:solidFill>
                  <a:schemeClr val="tx2"/>
                </a:solidFill>
              </a:defRPr>
            </a:lvl2pPr>
            <a:lvl3pPr marL="1143000" indent="-228600">
              <a:buClr>
                <a:schemeClr val="accent1"/>
              </a:buClr>
              <a:buFont typeface="Courier New" panose="02070309020205020404" pitchFamily="49" charset="0"/>
              <a:buChar char="o"/>
              <a:defRPr sz="2200">
                <a:solidFill>
                  <a:schemeClr val="tx2"/>
                </a:solidFill>
              </a:defRPr>
            </a:lvl3pPr>
            <a:lvl4pPr>
              <a:buClr>
                <a:schemeClr val="accent1"/>
              </a:buClr>
              <a:defRPr sz="2200"/>
            </a:lvl4pPr>
            <a:lvl5pPr>
              <a:buClr>
                <a:schemeClr val="accent1"/>
              </a:buClr>
              <a:defRPr sz="2200"/>
            </a:lvl5pPr>
          </a:lstStyle>
          <a:p>
            <a:pPr lvl="0"/>
            <a:r>
              <a:rPr lang="fr-FR"/>
              <a:t>Modifiez les styles du texte du masque</a:t>
            </a:r>
          </a:p>
          <a:p>
            <a:pPr lvl="1"/>
            <a:r>
              <a:rPr lang="fr-FR"/>
              <a:t>Deuxième niveau</a:t>
            </a:r>
          </a:p>
          <a:p>
            <a:pPr lvl="2"/>
            <a:r>
              <a:rPr lang="fr-FR"/>
              <a:t>Troisième niveau</a:t>
            </a:r>
          </a:p>
        </p:txBody>
      </p:sp>
      <p:pic>
        <p:nvPicPr>
          <p:cNvPr id="8" name="Picture 7">
            <a:extLst>
              <a:ext uri="{FF2B5EF4-FFF2-40B4-BE49-F238E27FC236}">
                <a16:creationId xmlns:a16="http://schemas.microsoft.com/office/drawing/2014/main" xmlns="" id="{B5DE80A9-2E85-427F-A951-2383C697C9C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77476" y="5940393"/>
            <a:ext cx="1638300" cy="780300"/>
          </a:xfrm>
          <a:prstGeom prst="rect">
            <a:avLst/>
          </a:prstGeom>
        </p:spPr>
      </p:pic>
    </p:spTree>
    <p:extLst>
      <p:ext uri="{BB962C8B-B14F-4D97-AF65-F5344CB8AC3E}">
        <p14:creationId xmlns:p14="http://schemas.microsoft.com/office/powerpoint/2010/main" val="42345921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Heading and bullets v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661C35-F502-4AFC-BCE0-17E75CA47048}"/>
              </a:ext>
            </a:extLst>
          </p:cNvPr>
          <p:cNvSpPr>
            <a:spLocks noGrp="1"/>
          </p:cNvSpPr>
          <p:nvPr>
            <p:ph type="title"/>
          </p:nvPr>
        </p:nvSpPr>
        <p:spPr>
          <a:xfrm>
            <a:off x="838200" y="630048"/>
            <a:ext cx="10515600" cy="745828"/>
          </a:xfrm>
        </p:spPr>
        <p:txBody>
          <a:bodyPr>
            <a:normAutofit/>
          </a:bodyPr>
          <a:lstStyle>
            <a:lvl1pPr>
              <a:defRPr sz="2800">
                <a:solidFill>
                  <a:schemeClr val="accent1"/>
                </a:solidFill>
              </a:defRPr>
            </a:lvl1pPr>
          </a:lstStyle>
          <a:p>
            <a:r>
              <a:rPr lang="fr-FR"/>
              <a:t>Modifiez le style du titre</a:t>
            </a:r>
            <a:endParaRPr lang="en-NZ"/>
          </a:p>
        </p:txBody>
      </p:sp>
      <p:sp>
        <p:nvSpPr>
          <p:cNvPr id="3" name="Content Placeholder 2">
            <a:extLst>
              <a:ext uri="{FF2B5EF4-FFF2-40B4-BE49-F238E27FC236}">
                <a16:creationId xmlns:a16="http://schemas.microsoft.com/office/drawing/2014/main" xmlns="" id="{8A630835-02B5-4CC1-BD49-B80EFA9C4751}"/>
              </a:ext>
            </a:extLst>
          </p:cNvPr>
          <p:cNvSpPr>
            <a:spLocks noGrp="1"/>
          </p:cNvSpPr>
          <p:nvPr>
            <p:ph idx="1"/>
          </p:nvPr>
        </p:nvSpPr>
        <p:spPr>
          <a:xfrm>
            <a:off x="838200" y="1394926"/>
            <a:ext cx="10515600" cy="4351338"/>
          </a:xfrm>
        </p:spPr>
        <p:txBody>
          <a:bodyPr>
            <a:normAutofit/>
          </a:bodyPr>
          <a:lstStyle>
            <a:lvl1pPr>
              <a:buClr>
                <a:schemeClr val="accent1"/>
              </a:buClr>
              <a:buSzPct val="105000"/>
              <a:defRPr sz="2200">
                <a:solidFill>
                  <a:schemeClr val="tx2"/>
                </a:solidFill>
              </a:defRPr>
            </a:lvl1pPr>
            <a:lvl2pPr marL="685800" indent="-228600">
              <a:buClr>
                <a:schemeClr val="accent1"/>
              </a:buClr>
              <a:buFont typeface="Arial" panose="020B0604020202020204" pitchFamily="34" charset="0"/>
              <a:buChar char="−"/>
              <a:defRPr sz="2200">
                <a:solidFill>
                  <a:schemeClr val="tx2"/>
                </a:solidFill>
              </a:defRPr>
            </a:lvl2pPr>
            <a:lvl3pPr marL="1143000" indent="-228600">
              <a:buClr>
                <a:schemeClr val="accent1"/>
              </a:buClr>
              <a:buFont typeface="Courier New" panose="02070309020205020404" pitchFamily="49" charset="0"/>
              <a:buChar char="o"/>
              <a:defRPr sz="2200">
                <a:solidFill>
                  <a:schemeClr val="tx2"/>
                </a:solidFill>
              </a:defRPr>
            </a:lvl3pPr>
            <a:lvl4pPr>
              <a:buClr>
                <a:schemeClr val="accent1"/>
              </a:buClr>
              <a:defRPr sz="2200"/>
            </a:lvl4pPr>
            <a:lvl5pPr>
              <a:buClr>
                <a:schemeClr val="accent1"/>
              </a:buClr>
              <a:defRPr sz="2200"/>
            </a:lvl5pPr>
          </a:lstStyle>
          <a:p>
            <a:pPr lvl="0"/>
            <a:r>
              <a:rPr lang="fr-FR"/>
              <a:t>Modifiez les styles du texte du masque</a:t>
            </a:r>
          </a:p>
          <a:p>
            <a:pPr lvl="1"/>
            <a:r>
              <a:rPr lang="fr-FR"/>
              <a:t>Deuxième niveau</a:t>
            </a:r>
          </a:p>
          <a:p>
            <a:pPr lvl="2"/>
            <a:r>
              <a:rPr lang="fr-FR"/>
              <a:t>Troisième niveau</a:t>
            </a:r>
          </a:p>
        </p:txBody>
      </p:sp>
      <p:pic>
        <p:nvPicPr>
          <p:cNvPr id="5" name="Picture 4">
            <a:extLst>
              <a:ext uri="{FF2B5EF4-FFF2-40B4-BE49-F238E27FC236}">
                <a16:creationId xmlns:a16="http://schemas.microsoft.com/office/drawing/2014/main" xmlns="" id="{9C048868-0E40-4F0F-91F0-71D2170BFEA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15551" y="421437"/>
            <a:ext cx="1638300" cy="780300"/>
          </a:xfrm>
          <a:prstGeom prst="rect">
            <a:avLst/>
          </a:prstGeom>
        </p:spPr>
      </p:pic>
    </p:spTree>
    <p:extLst>
      <p:ext uri="{BB962C8B-B14F-4D97-AF65-F5344CB8AC3E}">
        <p14:creationId xmlns:p14="http://schemas.microsoft.com/office/powerpoint/2010/main" val="11715748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Heading and bullets v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661C35-F502-4AFC-BCE0-17E75CA47048}"/>
              </a:ext>
            </a:extLst>
          </p:cNvPr>
          <p:cNvSpPr>
            <a:spLocks noGrp="1"/>
          </p:cNvSpPr>
          <p:nvPr>
            <p:ph type="title"/>
          </p:nvPr>
        </p:nvSpPr>
        <p:spPr>
          <a:xfrm>
            <a:off x="838200" y="630048"/>
            <a:ext cx="10515600" cy="745828"/>
          </a:xfrm>
        </p:spPr>
        <p:txBody>
          <a:bodyPr>
            <a:normAutofit/>
          </a:bodyPr>
          <a:lstStyle>
            <a:lvl1pPr>
              <a:defRPr sz="2800">
                <a:solidFill>
                  <a:schemeClr val="accent1"/>
                </a:solidFill>
              </a:defRPr>
            </a:lvl1pPr>
          </a:lstStyle>
          <a:p>
            <a:r>
              <a:rPr lang="fr-FR"/>
              <a:t>Modifiez le style du titre</a:t>
            </a:r>
            <a:endParaRPr lang="en-NZ"/>
          </a:p>
        </p:txBody>
      </p:sp>
      <p:sp>
        <p:nvSpPr>
          <p:cNvPr id="3" name="Content Placeholder 2">
            <a:extLst>
              <a:ext uri="{FF2B5EF4-FFF2-40B4-BE49-F238E27FC236}">
                <a16:creationId xmlns:a16="http://schemas.microsoft.com/office/drawing/2014/main" xmlns="" id="{8A630835-02B5-4CC1-BD49-B80EFA9C4751}"/>
              </a:ext>
            </a:extLst>
          </p:cNvPr>
          <p:cNvSpPr>
            <a:spLocks noGrp="1"/>
          </p:cNvSpPr>
          <p:nvPr>
            <p:ph idx="1"/>
          </p:nvPr>
        </p:nvSpPr>
        <p:spPr>
          <a:xfrm>
            <a:off x="838200" y="1394926"/>
            <a:ext cx="10515600" cy="4351338"/>
          </a:xfrm>
        </p:spPr>
        <p:txBody>
          <a:bodyPr>
            <a:normAutofit/>
          </a:bodyPr>
          <a:lstStyle>
            <a:lvl1pPr>
              <a:buClr>
                <a:schemeClr val="accent1"/>
              </a:buClr>
              <a:buSzPct val="105000"/>
              <a:defRPr sz="2200">
                <a:solidFill>
                  <a:schemeClr val="tx2"/>
                </a:solidFill>
              </a:defRPr>
            </a:lvl1pPr>
            <a:lvl2pPr marL="685800" indent="-228600">
              <a:buClr>
                <a:schemeClr val="accent1"/>
              </a:buClr>
              <a:buFont typeface="Arial" panose="020B0604020202020204" pitchFamily="34" charset="0"/>
              <a:buChar char="−"/>
              <a:defRPr sz="2200">
                <a:solidFill>
                  <a:schemeClr val="tx2"/>
                </a:solidFill>
              </a:defRPr>
            </a:lvl2pPr>
            <a:lvl3pPr marL="1143000" indent="-228600">
              <a:buClr>
                <a:schemeClr val="accent1"/>
              </a:buClr>
              <a:buFont typeface="Courier New" panose="02070309020205020404" pitchFamily="49" charset="0"/>
              <a:buChar char="o"/>
              <a:defRPr sz="2200">
                <a:solidFill>
                  <a:schemeClr val="tx2"/>
                </a:solidFill>
              </a:defRPr>
            </a:lvl3pPr>
            <a:lvl4pPr>
              <a:buClr>
                <a:schemeClr val="accent1"/>
              </a:buClr>
              <a:defRPr sz="2200"/>
            </a:lvl4pPr>
            <a:lvl5pPr>
              <a:buClr>
                <a:schemeClr val="accent1"/>
              </a:buClr>
              <a:defRPr sz="2200"/>
            </a:lvl5pPr>
          </a:lstStyle>
          <a:p>
            <a:pPr lvl="0"/>
            <a:r>
              <a:rPr lang="fr-FR"/>
              <a:t>Modifiez les styles du texte du masque</a:t>
            </a:r>
          </a:p>
          <a:p>
            <a:pPr lvl="1"/>
            <a:r>
              <a:rPr lang="fr-FR"/>
              <a:t>Deuxième niveau</a:t>
            </a:r>
          </a:p>
          <a:p>
            <a:pPr lvl="2"/>
            <a:r>
              <a:rPr lang="fr-FR"/>
              <a:t>Troisième niveau</a:t>
            </a:r>
          </a:p>
        </p:txBody>
      </p:sp>
      <p:pic>
        <p:nvPicPr>
          <p:cNvPr id="6" name="Picture 5">
            <a:extLst>
              <a:ext uri="{FF2B5EF4-FFF2-40B4-BE49-F238E27FC236}">
                <a16:creationId xmlns:a16="http://schemas.microsoft.com/office/drawing/2014/main" xmlns="" id="{26BFC05D-3F02-41AB-B619-6C88248533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15551" y="421437"/>
            <a:ext cx="1638300" cy="780300"/>
          </a:xfrm>
          <a:prstGeom prst="rect">
            <a:avLst/>
          </a:prstGeom>
        </p:spPr>
      </p:pic>
    </p:spTree>
    <p:extLst>
      <p:ext uri="{BB962C8B-B14F-4D97-AF65-F5344CB8AC3E}">
        <p14:creationId xmlns:p14="http://schemas.microsoft.com/office/powerpoint/2010/main" val="33116710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Heading and bullets v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661C35-F502-4AFC-BCE0-17E75CA47048}"/>
              </a:ext>
            </a:extLst>
          </p:cNvPr>
          <p:cNvSpPr>
            <a:spLocks noGrp="1"/>
          </p:cNvSpPr>
          <p:nvPr>
            <p:ph type="title"/>
          </p:nvPr>
        </p:nvSpPr>
        <p:spPr>
          <a:xfrm>
            <a:off x="838200" y="630048"/>
            <a:ext cx="10515600" cy="745828"/>
          </a:xfrm>
        </p:spPr>
        <p:txBody>
          <a:bodyPr>
            <a:normAutofit/>
          </a:bodyPr>
          <a:lstStyle>
            <a:lvl1pPr>
              <a:defRPr sz="2800">
                <a:solidFill>
                  <a:schemeClr val="accent1"/>
                </a:solidFill>
              </a:defRPr>
            </a:lvl1pPr>
          </a:lstStyle>
          <a:p>
            <a:r>
              <a:rPr lang="fr-FR"/>
              <a:t>Modifiez le style du titre</a:t>
            </a:r>
            <a:endParaRPr lang="en-NZ"/>
          </a:p>
        </p:txBody>
      </p:sp>
      <p:sp>
        <p:nvSpPr>
          <p:cNvPr id="3" name="Content Placeholder 2">
            <a:extLst>
              <a:ext uri="{FF2B5EF4-FFF2-40B4-BE49-F238E27FC236}">
                <a16:creationId xmlns:a16="http://schemas.microsoft.com/office/drawing/2014/main" xmlns="" id="{8A630835-02B5-4CC1-BD49-B80EFA9C4751}"/>
              </a:ext>
            </a:extLst>
          </p:cNvPr>
          <p:cNvSpPr>
            <a:spLocks noGrp="1"/>
          </p:cNvSpPr>
          <p:nvPr>
            <p:ph idx="1"/>
          </p:nvPr>
        </p:nvSpPr>
        <p:spPr>
          <a:xfrm>
            <a:off x="838200" y="1394926"/>
            <a:ext cx="10515600" cy="4351338"/>
          </a:xfrm>
        </p:spPr>
        <p:txBody>
          <a:bodyPr>
            <a:normAutofit/>
          </a:bodyPr>
          <a:lstStyle>
            <a:lvl1pPr>
              <a:buClr>
                <a:schemeClr val="accent1"/>
              </a:buClr>
              <a:buSzPct val="105000"/>
              <a:defRPr sz="2200">
                <a:solidFill>
                  <a:schemeClr val="tx2"/>
                </a:solidFill>
              </a:defRPr>
            </a:lvl1pPr>
            <a:lvl2pPr marL="685800" indent="-228600">
              <a:buClr>
                <a:schemeClr val="accent1"/>
              </a:buClr>
              <a:buFont typeface="Arial" panose="020B0604020202020204" pitchFamily="34" charset="0"/>
              <a:buChar char="−"/>
              <a:defRPr sz="2200">
                <a:solidFill>
                  <a:schemeClr val="tx2"/>
                </a:solidFill>
              </a:defRPr>
            </a:lvl2pPr>
            <a:lvl3pPr marL="1143000" indent="-228600">
              <a:buClr>
                <a:schemeClr val="accent1"/>
              </a:buClr>
              <a:buFont typeface="Courier New" panose="02070309020205020404" pitchFamily="49" charset="0"/>
              <a:buChar char="o"/>
              <a:defRPr sz="2200">
                <a:solidFill>
                  <a:schemeClr val="tx2"/>
                </a:solidFill>
              </a:defRPr>
            </a:lvl3pPr>
            <a:lvl4pPr>
              <a:buClr>
                <a:schemeClr val="accent1"/>
              </a:buClr>
              <a:defRPr sz="2200"/>
            </a:lvl4pPr>
            <a:lvl5pPr>
              <a:buClr>
                <a:schemeClr val="accent1"/>
              </a:buClr>
              <a:defRPr sz="2200"/>
            </a:lvl5pPr>
          </a:lstStyle>
          <a:p>
            <a:pPr lvl="0"/>
            <a:r>
              <a:rPr lang="fr-FR"/>
              <a:t>Modifiez les styles du texte du masque</a:t>
            </a:r>
          </a:p>
          <a:p>
            <a:pPr lvl="1"/>
            <a:r>
              <a:rPr lang="fr-FR"/>
              <a:t>Deuxième niveau</a:t>
            </a:r>
          </a:p>
          <a:p>
            <a:pPr lvl="2"/>
            <a:r>
              <a:rPr lang="fr-FR"/>
              <a:t>Troisième niveau</a:t>
            </a:r>
          </a:p>
        </p:txBody>
      </p:sp>
      <p:pic>
        <p:nvPicPr>
          <p:cNvPr id="5" name="Picture 4">
            <a:extLst>
              <a:ext uri="{FF2B5EF4-FFF2-40B4-BE49-F238E27FC236}">
                <a16:creationId xmlns:a16="http://schemas.microsoft.com/office/drawing/2014/main" xmlns="" id="{601050DE-0A5F-4EAE-BBAD-4B42CA1F08F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15551" y="421437"/>
            <a:ext cx="1638300" cy="780300"/>
          </a:xfrm>
          <a:prstGeom prst="rect">
            <a:avLst/>
          </a:prstGeom>
        </p:spPr>
      </p:pic>
    </p:spTree>
    <p:extLst>
      <p:ext uri="{BB962C8B-B14F-4D97-AF65-F5344CB8AC3E}">
        <p14:creationId xmlns:p14="http://schemas.microsoft.com/office/powerpoint/2010/main" val="20797012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and plain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9DA755-ADDA-4D38-B98F-77D27BE23403}"/>
              </a:ext>
            </a:extLst>
          </p:cNvPr>
          <p:cNvSpPr>
            <a:spLocks noGrp="1"/>
          </p:cNvSpPr>
          <p:nvPr>
            <p:ph type="title"/>
          </p:nvPr>
        </p:nvSpPr>
        <p:spPr>
          <a:xfrm>
            <a:off x="323850" y="311151"/>
            <a:ext cx="10515600" cy="673100"/>
          </a:xfrm>
        </p:spPr>
        <p:txBody>
          <a:bodyPr>
            <a:normAutofit/>
          </a:bodyPr>
          <a:lstStyle>
            <a:lvl1pPr>
              <a:defRPr sz="2800">
                <a:solidFill>
                  <a:schemeClr val="accent1"/>
                </a:solidFill>
              </a:defRPr>
            </a:lvl1pPr>
          </a:lstStyle>
          <a:p>
            <a:r>
              <a:rPr lang="fr-FR"/>
              <a:t>Modifiez le style du titre</a:t>
            </a:r>
            <a:endParaRPr lang="en-NZ"/>
          </a:p>
        </p:txBody>
      </p:sp>
      <p:pic>
        <p:nvPicPr>
          <p:cNvPr id="4" name="Picture 3">
            <a:extLst>
              <a:ext uri="{FF2B5EF4-FFF2-40B4-BE49-F238E27FC236}">
                <a16:creationId xmlns:a16="http://schemas.microsoft.com/office/drawing/2014/main" xmlns="" id="{8A04A2C0-3929-4A83-85EC-2D444E9469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34601" y="203951"/>
            <a:ext cx="1638300" cy="780300"/>
          </a:xfrm>
          <a:prstGeom prst="rect">
            <a:avLst/>
          </a:prstGeom>
        </p:spPr>
      </p:pic>
    </p:spTree>
    <p:extLst>
      <p:ext uri="{BB962C8B-B14F-4D97-AF65-F5344CB8AC3E}">
        <p14:creationId xmlns:p14="http://schemas.microsoft.com/office/powerpoint/2010/main" val="28144908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and plain no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9DA755-ADDA-4D38-B98F-77D27BE23403}"/>
              </a:ext>
            </a:extLst>
          </p:cNvPr>
          <p:cNvSpPr>
            <a:spLocks noGrp="1"/>
          </p:cNvSpPr>
          <p:nvPr>
            <p:ph type="title"/>
          </p:nvPr>
        </p:nvSpPr>
        <p:spPr>
          <a:xfrm>
            <a:off x="323850" y="311151"/>
            <a:ext cx="10515600" cy="673100"/>
          </a:xfrm>
        </p:spPr>
        <p:txBody>
          <a:bodyPr>
            <a:normAutofit/>
          </a:bodyPr>
          <a:lstStyle>
            <a:lvl1pPr>
              <a:defRPr sz="2800">
                <a:solidFill>
                  <a:schemeClr val="accent1"/>
                </a:solidFill>
              </a:defRPr>
            </a:lvl1pPr>
          </a:lstStyle>
          <a:p>
            <a:r>
              <a:rPr lang="fr-FR"/>
              <a:t>Modifiez le style du titre</a:t>
            </a:r>
            <a:endParaRPr lang="en-NZ"/>
          </a:p>
        </p:txBody>
      </p:sp>
    </p:spTree>
    <p:extLst>
      <p:ext uri="{BB962C8B-B14F-4D97-AF65-F5344CB8AC3E}">
        <p14:creationId xmlns:p14="http://schemas.microsoft.com/office/powerpoint/2010/main" val="1747468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9DC7B2-556D-46CD-83ED-99A884FB97AA}"/>
              </a:ext>
            </a:extLst>
          </p:cNvPr>
          <p:cNvSpPr>
            <a:spLocks noGrp="1"/>
          </p:cNvSpPr>
          <p:nvPr>
            <p:ph type="ctrTitle"/>
          </p:nvPr>
        </p:nvSpPr>
        <p:spPr>
          <a:xfrm>
            <a:off x="1524000" y="1942832"/>
            <a:ext cx="9144000" cy="852221"/>
          </a:xfrm>
        </p:spPr>
        <p:txBody>
          <a:bodyPr anchor="b">
            <a:normAutofit/>
          </a:bodyPr>
          <a:lstStyle>
            <a:lvl1pPr algn="ctr">
              <a:defRPr sz="3600">
                <a:solidFill>
                  <a:schemeClr val="bg1"/>
                </a:solidFill>
              </a:defRPr>
            </a:lvl1pPr>
          </a:lstStyle>
          <a:p>
            <a:r>
              <a:rPr lang="fr-FR" smtClean="0"/>
              <a:t>Modifiez le style du titre</a:t>
            </a:r>
            <a:endParaRPr lang="en-NZ"/>
          </a:p>
        </p:txBody>
      </p:sp>
      <p:sp>
        <p:nvSpPr>
          <p:cNvPr id="3" name="Subtitle 2">
            <a:extLst>
              <a:ext uri="{FF2B5EF4-FFF2-40B4-BE49-F238E27FC236}">
                <a16:creationId xmlns:a16="http://schemas.microsoft.com/office/drawing/2014/main" xmlns="" id="{505F1AF1-96C1-4AD2-BC34-4BA79B45D78E}"/>
              </a:ext>
            </a:extLst>
          </p:cNvPr>
          <p:cNvSpPr>
            <a:spLocks noGrp="1"/>
          </p:cNvSpPr>
          <p:nvPr>
            <p:ph type="subTitle" idx="1"/>
          </p:nvPr>
        </p:nvSpPr>
        <p:spPr>
          <a:xfrm>
            <a:off x="1524000" y="2833153"/>
            <a:ext cx="9144000" cy="53869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NZ"/>
          </a:p>
        </p:txBody>
      </p:sp>
      <p:pic>
        <p:nvPicPr>
          <p:cNvPr id="5" name="Picture 4">
            <a:extLst>
              <a:ext uri="{FF2B5EF4-FFF2-40B4-BE49-F238E27FC236}">
                <a16:creationId xmlns:a16="http://schemas.microsoft.com/office/drawing/2014/main" xmlns="" id="{9FED370F-807E-48DD-A4F6-7B428A65D9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41949" y="5344720"/>
            <a:ext cx="2272593" cy="1513280"/>
          </a:xfrm>
          <a:prstGeom prst="rect">
            <a:avLst/>
          </a:prstGeom>
        </p:spPr>
      </p:pic>
    </p:spTree>
    <p:extLst>
      <p:ext uri="{BB962C8B-B14F-4D97-AF65-F5344CB8AC3E}">
        <p14:creationId xmlns:p14="http://schemas.microsoft.com/office/powerpoint/2010/main" val="2967181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no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BE3778D-5522-4FD1-A1E9-328867823C4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15551" y="421437"/>
            <a:ext cx="1638300" cy="780300"/>
          </a:xfrm>
          <a:prstGeom prst="rect">
            <a:avLst/>
          </a:prstGeom>
        </p:spPr>
      </p:pic>
    </p:spTree>
    <p:extLst>
      <p:ext uri="{BB962C8B-B14F-4D97-AF65-F5344CB8AC3E}">
        <p14:creationId xmlns:p14="http://schemas.microsoft.com/office/powerpoint/2010/main" val="4792339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4422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 avec légen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62BDAB-8C03-49FE-9EAA-8162E4BB9773}"/>
              </a:ext>
            </a:extLst>
          </p:cNvPr>
          <p:cNvSpPr>
            <a:spLocks noGrp="1"/>
          </p:cNvSpPr>
          <p:nvPr>
            <p:ph type="title"/>
          </p:nvPr>
        </p:nvSpPr>
        <p:spPr>
          <a:xfrm>
            <a:off x="839788" y="457200"/>
            <a:ext cx="3932237" cy="1600200"/>
          </a:xfrm>
        </p:spPr>
        <p:txBody>
          <a:bodyPr anchor="b">
            <a:normAutofit/>
          </a:bodyPr>
          <a:lstStyle>
            <a:lvl1pPr>
              <a:defRPr sz="2800">
                <a:solidFill>
                  <a:schemeClr val="accent1"/>
                </a:solidFill>
              </a:defRPr>
            </a:lvl1pPr>
          </a:lstStyle>
          <a:p>
            <a:r>
              <a:rPr lang="fr-FR"/>
              <a:t>Modifiez le style du titre</a:t>
            </a:r>
            <a:endParaRPr lang="en-NZ"/>
          </a:p>
        </p:txBody>
      </p:sp>
      <p:sp>
        <p:nvSpPr>
          <p:cNvPr id="3" name="Picture Placeholder 2">
            <a:extLst>
              <a:ext uri="{FF2B5EF4-FFF2-40B4-BE49-F238E27FC236}">
                <a16:creationId xmlns:a16="http://schemas.microsoft.com/office/drawing/2014/main" xmlns="" id="{00B3EFB5-8611-4301-81A0-65A7898C09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NZ"/>
          </a:p>
        </p:txBody>
      </p:sp>
      <p:sp>
        <p:nvSpPr>
          <p:cNvPr id="4" name="Text Placeholder 3">
            <a:extLst>
              <a:ext uri="{FF2B5EF4-FFF2-40B4-BE49-F238E27FC236}">
                <a16:creationId xmlns:a16="http://schemas.microsoft.com/office/drawing/2014/main" xmlns="" id="{52695327-1C22-4CDC-A9AC-3BB81D16EDD8}"/>
              </a:ext>
            </a:extLst>
          </p:cNvPr>
          <p:cNvSpPr>
            <a:spLocks noGrp="1"/>
          </p:cNvSpPr>
          <p:nvPr>
            <p:ph type="body" sz="half" idx="2"/>
          </p:nvPr>
        </p:nvSpPr>
        <p:spPr>
          <a:xfrm>
            <a:off x="839788" y="2057400"/>
            <a:ext cx="3932237" cy="3811588"/>
          </a:xfrm>
        </p:spPr>
        <p:txBody>
          <a:bodyPr>
            <a:normAutofit/>
          </a:bodyPr>
          <a:lstStyle>
            <a:lvl1pPr marL="0" indent="0">
              <a:buNone/>
              <a:defRPr sz="2200">
                <a:solidFill>
                  <a:schemeClr val="bg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Tree>
    <p:extLst>
      <p:ext uri="{BB962C8B-B14F-4D97-AF65-F5344CB8AC3E}">
        <p14:creationId xmlns:p14="http://schemas.microsoft.com/office/powerpoint/2010/main" val="29776066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caption small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62BDAB-8C03-49FE-9EAA-8162E4BB9773}"/>
              </a:ext>
            </a:extLst>
          </p:cNvPr>
          <p:cNvSpPr>
            <a:spLocks noGrp="1"/>
          </p:cNvSpPr>
          <p:nvPr>
            <p:ph type="title"/>
          </p:nvPr>
        </p:nvSpPr>
        <p:spPr>
          <a:xfrm>
            <a:off x="839788" y="457200"/>
            <a:ext cx="3932237" cy="1600200"/>
          </a:xfrm>
        </p:spPr>
        <p:txBody>
          <a:bodyPr anchor="b">
            <a:normAutofit/>
          </a:bodyPr>
          <a:lstStyle>
            <a:lvl1pPr>
              <a:defRPr sz="2800">
                <a:solidFill>
                  <a:schemeClr val="accent1"/>
                </a:solidFill>
              </a:defRPr>
            </a:lvl1pPr>
          </a:lstStyle>
          <a:p>
            <a:r>
              <a:rPr lang="fr-FR"/>
              <a:t>Modifiez le style du titre</a:t>
            </a:r>
            <a:endParaRPr lang="en-NZ"/>
          </a:p>
        </p:txBody>
      </p:sp>
      <p:sp>
        <p:nvSpPr>
          <p:cNvPr id="3" name="Picture Placeholder 2">
            <a:extLst>
              <a:ext uri="{FF2B5EF4-FFF2-40B4-BE49-F238E27FC236}">
                <a16:creationId xmlns:a16="http://schemas.microsoft.com/office/drawing/2014/main" xmlns="" id="{00B3EFB5-8611-4301-81A0-65A7898C09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NZ"/>
          </a:p>
        </p:txBody>
      </p:sp>
      <p:sp>
        <p:nvSpPr>
          <p:cNvPr id="4" name="Text Placeholder 3">
            <a:extLst>
              <a:ext uri="{FF2B5EF4-FFF2-40B4-BE49-F238E27FC236}">
                <a16:creationId xmlns:a16="http://schemas.microsoft.com/office/drawing/2014/main" xmlns="" id="{52695327-1C22-4CDC-A9AC-3BB81D16EDD8}"/>
              </a:ext>
            </a:extLst>
          </p:cNvPr>
          <p:cNvSpPr>
            <a:spLocks noGrp="1"/>
          </p:cNvSpPr>
          <p:nvPr>
            <p:ph type="body" sz="half" idx="2"/>
          </p:nvPr>
        </p:nvSpPr>
        <p:spPr>
          <a:xfrm>
            <a:off x="839788" y="2057400"/>
            <a:ext cx="3932237" cy="3811588"/>
          </a:xfrm>
        </p:spPr>
        <p:txBody>
          <a:bodyPr>
            <a:normAutofit/>
          </a:bodyPr>
          <a:lstStyle>
            <a:lvl1pPr marL="0" indent="0">
              <a:buNone/>
              <a:defRPr sz="2200">
                <a:solidFill>
                  <a:schemeClr val="bg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pic>
        <p:nvPicPr>
          <p:cNvPr id="6" name="Picture 5">
            <a:extLst>
              <a:ext uri="{FF2B5EF4-FFF2-40B4-BE49-F238E27FC236}">
                <a16:creationId xmlns:a16="http://schemas.microsoft.com/office/drawing/2014/main" xmlns="" id="{83401E25-3513-46F0-A253-E10B0ACC37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77501" y="352425"/>
            <a:ext cx="1143000" cy="544396"/>
          </a:xfrm>
          <a:prstGeom prst="rect">
            <a:avLst/>
          </a:prstGeom>
        </p:spPr>
      </p:pic>
    </p:spTree>
    <p:extLst>
      <p:ext uri="{BB962C8B-B14F-4D97-AF65-F5344CB8AC3E}">
        <p14:creationId xmlns:p14="http://schemas.microsoft.com/office/powerpoint/2010/main" val="1649298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9DC7B2-556D-46CD-83ED-99A884FB97AA}"/>
              </a:ext>
            </a:extLst>
          </p:cNvPr>
          <p:cNvSpPr>
            <a:spLocks noGrp="1"/>
          </p:cNvSpPr>
          <p:nvPr>
            <p:ph type="ctrTitle"/>
          </p:nvPr>
        </p:nvSpPr>
        <p:spPr>
          <a:xfrm>
            <a:off x="1524000" y="2361932"/>
            <a:ext cx="9144000" cy="852221"/>
          </a:xfrm>
        </p:spPr>
        <p:txBody>
          <a:bodyPr anchor="b">
            <a:normAutofit/>
          </a:bodyPr>
          <a:lstStyle>
            <a:lvl1pPr algn="ctr">
              <a:defRPr sz="3600">
                <a:solidFill>
                  <a:schemeClr val="bg1"/>
                </a:solidFill>
              </a:defRPr>
            </a:lvl1pPr>
          </a:lstStyle>
          <a:p>
            <a:r>
              <a:rPr lang="fr-FR" smtClean="0"/>
              <a:t>Modifiez le style du titre</a:t>
            </a:r>
            <a:endParaRPr lang="en-NZ"/>
          </a:p>
        </p:txBody>
      </p:sp>
      <p:sp>
        <p:nvSpPr>
          <p:cNvPr id="3" name="Subtitle 2">
            <a:extLst>
              <a:ext uri="{FF2B5EF4-FFF2-40B4-BE49-F238E27FC236}">
                <a16:creationId xmlns:a16="http://schemas.microsoft.com/office/drawing/2014/main" xmlns="" id="{505F1AF1-96C1-4AD2-BC34-4BA79B45D78E}"/>
              </a:ext>
            </a:extLst>
          </p:cNvPr>
          <p:cNvSpPr>
            <a:spLocks noGrp="1"/>
          </p:cNvSpPr>
          <p:nvPr>
            <p:ph type="subTitle" idx="1"/>
          </p:nvPr>
        </p:nvSpPr>
        <p:spPr>
          <a:xfrm>
            <a:off x="1524000" y="3333750"/>
            <a:ext cx="9144000" cy="53869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NZ"/>
          </a:p>
        </p:txBody>
      </p:sp>
      <p:pic>
        <p:nvPicPr>
          <p:cNvPr id="5" name="Picture 4">
            <a:extLst>
              <a:ext uri="{FF2B5EF4-FFF2-40B4-BE49-F238E27FC236}">
                <a16:creationId xmlns:a16="http://schemas.microsoft.com/office/drawing/2014/main" xmlns="" id="{9FED370F-807E-48DD-A4F6-7B428A65D9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41949" y="5344720"/>
            <a:ext cx="2272593" cy="1513280"/>
          </a:xfrm>
          <a:prstGeom prst="rect">
            <a:avLst/>
          </a:prstGeom>
        </p:spPr>
      </p:pic>
    </p:spTree>
    <p:extLst>
      <p:ext uri="{BB962C8B-B14F-4D97-AF65-F5344CB8AC3E}">
        <p14:creationId xmlns:p14="http://schemas.microsoft.com/office/powerpoint/2010/main" val="2013913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9DC7B2-556D-46CD-83ED-99A884FB97AA}"/>
              </a:ext>
            </a:extLst>
          </p:cNvPr>
          <p:cNvSpPr>
            <a:spLocks noGrp="1"/>
          </p:cNvSpPr>
          <p:nvPr>
            <p:ph type="ctrTitle"/>
          </p:nvPr>
        </p:nvSpPr>
        <p:spPr>
          <a:xfrm>
            <a:off x="1524000" y="1085582"/>
            <a:ext cx="9144000" cy="852221"/>
          </a:xfrm>
        </p:spPr>
        <p:txBody>
          <a:bodyPr anchor="b">
            <a:normAutofit/>
          </a:bodyPr>
          <a:lstStyle>
            <a:lvl1pPr algn="ctr">
              <a:defRPr sz="3600">
                <a:solidFill>
                  <a:schemeClr val="bg1"/>
                </a:solidFill>
              </a:defRPr>
            </a:lvl1pPr>
          </a:lstStyle>
          <a:p>
            <a:r>
              <a:rPr lang="fr-FR" smtClean="0"/>
              <a:t>Modifiez le style du titre</a:t>
            </a:r>
            <a:endParaRPr lang="en-NZ"/>
          </a:p>
        </p:txBody>
      </p:sp>
      <p:sp>
        <p:nvSpPr>
          <p:cNvPr id="3" name="Subtitle 2">
            <a:extLst>
              <a:ext uri="{FF2B5EF4-FFF2-40B4-BE49-F238E27FC236}">
                <a16:creationId xmlns:a16="http://schemas.microsoft.com/office/drawing/2014/main" xmlns="" id="{505F1AF1-96C1-4AD2-BC34-4BA79B45D78E}"/>
              </a:ext>
            </a:extLst>
          </p:cNvPr>
          <p:cNvSpPr>
            <a:spLocks noGrp="1"/>
          </p:cNvSpPr>
          <p:nvPr>
            <p:ph type="subTitle" idx="1"/>
          </p:nvPr>
        </p:nvSpPr>
        <p:spPr>
          <a:xfrm>
            <a:off x="1524000" y="2019300"/>
            <a:ext cx="9144000" cy="53869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NZ"/>
          </a:p>
        </p:txBody>
      </p:sp>
      <p:pic>
        <p:nvPicPr>
          <p:cNvPr id="5" name="Picture 4">
            <a:extLst>
              <a:ext uri="{FF2B5EF4-FFF2-40B4-BE49-F238E27FC236}">
                <a16:creationId xmlns:a16="http://schemas.microsoft.com/office/drawing/2014/main" xmlns="" id="{9FED370F-807E-48DD-A4F6-7B428A65D9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41949" y="5344720"/>
            <a:ext cx="2272593" cy="1513280"/>
          </a:xfrm>
          <a:prstGeom prst="rect">
            <a:avLst/>
          </a:prstGeom>
        </p:spPr>
      </p:pic>
    </p:spTree>
    <p:extLst>
      <p:ext uri="{BB962C8B-B14F-4D97-AF65-F5344CB8AC3E}">
        <p14:creationId xmlns:p14="http://schemas.microsoft.com/office/powerpoint/2010/main" val="718711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9DC7B2-556D-46CD-83ED-99A884FB97AA}"/>
              </a:ext>
            </a:extLst>
          </p:cNvPr>
          <p:cNvSpPr>
            <a:spLocks noGrp="1"/>
          </p:cNvSpPr>
          <p:nvPr>
            <p:ph type="ctrTitle"/>
          </p:nvPr>
        </p:nvSpPr>
        <p:spPr>
          <a:xfrm>
            <a:off x="1524000" y="2504807"/>
            <a:ext cx="9144000" cy="852221"/>
          </a:xfrm>
        </p:spPr>
        <p:txBody>
          <a:bodyPr anchor="b">
            <a:normAutofit/>
          </a:bodyPr>
          <a:lstStyle>
            <a:lvl1pPr algn="ctr">
              <a:defRPr sz="3600">
                <a:solidFill>
                  <a:schemeClr val="bg1"/>
                </a:solidFill>
              </a:defRPr>
            </a:lvl1pPr>
          </a:lstStyle>
          <a:p>
            <a:r>
              <a:rPr lang="fr-FR" smtClean="0"/>
              <a:t>Modifiez le style du titre</a:t>
            </a:r>
            <a:endParaRPr lang="en-NZ"/>
          </a:p>
        </p:txBody>
      </p:sp>
      <p:sp>
        <p:nvSpPr>
          <p:cNvPr id="3" name="Subtitle 2">
            <a:extLst>
              <a:ext uri="{FF2B5EF4-FFF2-40B4-BE49-F238E27FC236}">
                <a16:creationId xmlns:a16="http://schemas.microsoft.com/office/drawing/2014/main" xmlns="" id="{505F1AF1-96C1-4AD2-BC34-4BA79B45D78E}"/>
              </a:ext>
            </a:extLst>
          </p:cNvPr>
          <p:cNvSpPr>
            <a:spLocks noGrp="1"/>
          </p:cNvSpPr>
          <p:nvPr>
            <p:ph type="subTitle" idx="1"/>
          </p:nvPr>
        </p:nvSpPr>
        <p:spPr>
          <a:xfrm>
            <a:off x="1524000" y="3495675"/>
            <a:ext cx="9144000" cy="53869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NZ"/>
          </a:p>
        </p:txBody>
      </p:sp>
      <p:pic>
        <p:nvPicPr>
          <p:cNvPr id="5" name="Picture 4">
            <a:extLst>
              <a:ext uri="{FF2B5EF4-FFF2-40B4-BE49-F238E27FC236}">
                <a16:creationId xmlns:a16="http://schemas.microsoft.com/office/drawing/2014/main" xmlns="" id="{9FED370F-807E-48DD-A4F6-7B428A65D9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41949" y="5344720"/>
            <a:ext cx="2272593" cy="1513280"/>
          </a:xfrm>
          <a:prstGeom prst="rect">
            <a:avLst/>
          </a:prstGeom>
        </p:spPr>
      </p:pic>
    </p:spTree>
    <p:extLst>
      <p:ext uri="{BB962C8B-B14F-4D97-AF65-F5344CB8AC3E}">
        <p14:creationId xmlns:p14="http://schemas.microsoft.com/office/powerpoint/2010/main" val="2342066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Contents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661C35-F502-4AFC-BCE0-17E75CA47048}"/>
              </a:ext>
            </a:extLst>
          </p:cNvPr>
          <p:cNvSpPr>
            <a:spLocks noGrp="1"/>
          </p:cNvSpPr>
          <p:nvPr>
            <p:ph type="title"/>
          </p:nvPr>
        </p:nvSpPr>
        <p:spPr>
          <a:xfrm>
            <a:off x="838200" y="630048"/>
            <a:ext cx="10515600" cy="745828"/>
          </a:xfrm>
        </p:spPr>
        <p:txBody>
          <a:bodyPr>
            <a:normAutofit/>
          </a:bodyPr>
          <a:lstStyle>
            <a:lvl1pPr>
              <a:defRPr sz="2800">
                <a:solidFill>
                  <a:schemeClr val="accent1"/>
                </a:solidFill>
              </a:defRPr>
            </a:lvl1pPr>
          </a:lstStyle>
          <a:p>
            <a:r>
              <a:rPr lang="fr-FR" smtClean="0"/>
              <a:t>Modifiez le style du titre</a:t>
            </a:r>
            <a:endParaRPr lang="en-NZ"/>
          </a:p>
        </p:txBody>
      </p:sp>
      <p:sp>
        <p:nvSpPr>
          <p:cNvPr id="3" name="Content Placeholder 2">
            <a:extLst>
              <a:ext uri="{FF2B5EF4-FFF2-40B4-BE49-F238E27FC236}">
                <a16:creationId xmlns:a16="http://schemas.microsoft.com/office/drawing/2014/main" xmlns="" id="{8A630835-02B5-4CC1-BD49-B80EFA9C4751}"/>
              </a:ext>
            </a:extLst>
          </p:cNvPr>
          <p:cNvSpPr>
            <a:spLocks noGrp="1"/>
          </p:cNvSpPr>
          <p:nvPr>
            <p:ph idx="1"/>
          </p:nvPr>
        </p:nvSpPr>
        <p:spPr>
          <a:xfrm>
            <a:off x="838200" y="1394926"/>
            <a:ext cx="10515600" cy="4351338"/>
          </a:xfrm>
        </p:spPr>
        <p:txBody>
          <a:bodyPr>
            <a:normAutofit/>
          </a:bodyPr>
          <a:lstStyle>
            <a:lvl1pPr marL="457200" indent="-457200">
              <a:buClr>
                <a:schemeClr val="accent1"/>
              </a:buClr>
              <a:buSzPct val="100000"/>
              <a:buFont typeface="+mj-lt"/>
              <a:buAutoNum type="arabicPeriod"/>
              <a:defRPr sz="2200">
                <a:solidFill>
                  <a:schemeClr val="tx2"/>
                </a:solidFill>
              </a:defRPr>
            </a:lvl1pPr>
            <a:lvl2pPr marL="685800" indent="-228600">
              <a:buClr>
                <a:schemeClr val="accent1"/>
              </a:buClr>
              <a:buFont typeface="Arial" panose="020B0604020202020204" pitchFamily="34" charset="0"/>
              <a:buChar char="•"/>
              <a:defRPr sz="2200">
                <a:solidFill>
                  <a:schemeClr val="tx2"/>
                </a:solidFill>
              </a:defRPr>
            </a:lvl2pPr>
            <a:lvl3pPr marL="1143000" indent="-228600">
              <a:buClr>
                <a:schemeClr val="accent1"/>
              </a:buClr>
              <a:buFont typeface="Courier New" panose="02070309020205020404" pitchFamily="49" charset="0"/>
              <a:buChar char="o"/>
              <a:defRPr sz="2200">
                <a:solidFill>
                  <a:schemeClr val="tx2"/>
                </a:solidFill>
              </a:defRPr>
            </a:lvl3pPr>
            <a:lvl4pPr>
              <a:buClr>
                <a:schemeClr val="accent1"/>
              </a:buClr>
              <a:defRPr sz="2200"/>
            </a:lvl4pPr>
            <a:lvl5pPr>
              <a:buClr>
                <a:schemeClr val="accent1"/>
              </a:buClr>
              <a:defRPr sz="2200"/>
            </a:lvl5pPr>
          </a:lstStyle>
          <a:p>
            <a:pPr lvl="0"/>
            <a:r>
              <a:rPr lang="fr-FR" smtClean="0"/>
              <a:t>Modifiez les styles du texte du masque</a:t>
            </a:r>
          </a:p>
          <a:p>
            <a:pPr lvl="1"/>
            <a:r>
              <a:rPr lang="fr-FR" smtClean="0"/>
              <a:t>Deuxième niveau</a:t>
            </a:r>
          </a:p>
          <a:p>
            <a:pPr lvl="2"/>
            <a:r>
              <a:rPr lang="fr-FR" smtClean="0"/>
              <a:t>Troisième niveau</a:t>
            </a:r>
          </a:p>
        </p:txBody>
      </p:sp>
      <p:pic>
        <p:nvPicPr>
          <p:cNvPr id="8" name="Picture 7">
            <a:extLst>
              <a:ext uri="{FF2B5EF4-FFF2-40B4-BE49-F238E27FC236}">
                <a16:creationId xmlns:a16="http://schemas.microsoft.com/office/drawing/2014/main" xmlns="" id="{B5DE80A9-2E85-427F-A951-2383C697C9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77476" y="5940393"/>
            <a:ext cx="1638300" cy="780300"/>
          </a:xfrm>
          <a:prstGeom prst="rect">
            <a:avLst/>
          </a:prstGeom>
        </p:spPr>
      </p:pic>
    </p:spTree>
    <p:extLst>
      <p:ext uri="{BB962C8B-B14F-4D97-AF65-F5344CB8AC3E}">
        <p14:creationId xmlns:p14="http://schemas.microsoft.com/office/powerpoint/2010/main" val="982819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Heading and bullets 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661C35-F502-4AFC-BCE0-17E75CA47048}"/>
              </a:ext>
            </a:extLst>
          </p:cNvPr>
          <p:cNvSpPr>
            <a:spLocks noGrp="1"/>
          </p:cNvSpPr>
          <p:nvPr>
            <p:ph type="title"/>
          </p:nvPr>
        </p:nvSpPr>
        <p:spPr>
          <a:xfrm>
            <a:off x="838200" y="630048"/>
            <a:ext cx="10515600" cy="745828"/>
          </a:xfrm>
        </p:spPr>
        <p:txBody>
          <a:bodyPr>
            <a:normAutofit/>
          </a:bodyPr>
          <a:lstStyle>
            <a:lvl1pPr>
              <a:defRPr sz="2800">
                <a:solidFill>
                  <a:schemeClr val="accent1"/>
                </a:solidFill>
              </a:defRPr>
            </a:lvl1pPr>
          </a:lstStyle>
          <a:p>
            <a:r>
              <a:rPr lang="fr-FR" smtClean="0"/>
              <a:t>Modifiez le style du titre</a:t>
            </a:r>
            <a:endParaRPr lang="en-NZ"/>
          </a:p>
        </p:txBody>
      </p:sp>
      <p:sp>
        <p:nvSpPr>
          <p:cNvPr id="3" name="Content Placeholder 2">
            <a:extLst>
              <a:ext uri="{FF2B5EF4-FFF2-40B4-BE49-F238E27FC236}">
                <a16:creationId xmlns:a16="http://schemas.microsoft.com/office/drawing/2014/main" xmlns="" id="{8A630835-02B5-4CC1-BD49-B80EFA9C4751}"/>
              </a:ext>
            </a:extLst>
          </p:cNvPr>
          <p:cNvSpPr>
            <a:spLocks noGrp="1"/>
          </p:cNvSpPr>
          <p:nvPr>
            <p:ph idx="1"/>
          </p:nvPr>
        </p:nvSpPr>
        <p:spPr>
          <a:xfrm>
            <a:off x="838200" y="1394926"/>
            <a:ext cx="10515600" cy="4351338"/>
          </a:xfrm>
        </p:spPr>
        <p:txBody>
          <a:bodyPr>
            <a:normAutofit/>
          </a:bodyPr>
          <a:lstStyle>
            <a:lvl1pPr>
              <a:buClr>
                <a:schemeClr val="accent1"/>
              </a:buClr>
              <a:buSzPct val="105000"/>
              <a:defRPr sz="2200">
                <a:solidFill>
                  <a:schemeClr val="tx2"/>
                </a:solidFill>
              </a:defRPr>
            </a:lvl1pPr>
            <a:lvl2pPr marL="685800" indent="-228600">
              <a:buClr>
                <a:schemeClr val="accent1"/>
              </a:buClr>
              <a:buFont typeface="Arial" panose="020B0604020202020204" pitchFamily="34" charset="0"/>
              <a:buChar char="−"/>
              <a:defRPr sz="2200">
                <a:solidFill>
                  <a:schemeClr val="tx2"/>
                </a:solidFill>
              </a:defRPr>
            </a:lvl2pPr>
            <a:lvl3pPr marL="1143000" indent="-228600">
              <a:buClr>
                <a:schemeClr val="accent1"/>
              </a:buClr>
              <a:buFont typeface="Courier New" panose="02070309020205020404" pitchFamily="49" charset="0"/>
              <a:buChar char="o"/>
              <a:defRPr sz="2200">
                <a:solidFill>
                  <a:schemeClr val="tx2"/>
                </a:solidFill>
              </a:defRPr>
            </a:lvl3pPr>
            <a:lvl4pPr>
              <a:buClr>
                <a:schemeClr val="accent1"/>
              </a:buClr>
              <a:defRPr sz="2200"/>
            </a:lvl4pPr>
            <a:lvl5pPr>
              <a:buClr>
                <a:schemeClr val="accent1"/>
              </a:buClr>
              <a:defRPr sz="2200"/>
            </a:lvl5pPr>
          </a:lstStyle>
          <a:p>
            <a:pPr lvl="0"/>
            <a:r>
              <a:rPr lang="fr-FR" smtClean="0"/>
              <a:t>Modifiez les styles du texte du masque</a:t>
            </a:r>
          </a:p>
          <a:p>
            <a:pPr lvl="1"/>
            <a:r>
              <a:rPr lang="fr-FR" smtClean="0"/>
              <a:t>Deuxième niveau</a:t>
            </a:r>
          </a:p>
          <a:p>
            <a:pPr lvl="2"/>
            <a:r>
              <a:rPr lang="fr-FR" smtClean="0"/>
              <a:t>Troisième niveau</a:t>
            </a:r>
          </a:p>
        </p:txBody>
      </p:sp>
      <p:pic>
        <p:nvPicPr>
          <p:cNvPr id="5" name="Picture 4">
            <a:extLst>
              <a:ext uri="{FF2B5EF4-FFF2-40B4-BE49-F238E27FC236}">
                <a16:creationId xmlns:a16="http://schemas.microsoft.com/office/drawing/2014/main" xmlns="" id="{9C048868-0E40-4F0F-91F0-71D2170BFE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15551" y="421437"/>
            <a:ext cx="1638300" cy="780300"/>
          </a:xfrm>
          <a:prstGeom prst="rect">
            <a:avLst/>
          </a:prstGeom>
        </p:spPr>
      </p:pic>
    </p:spTree>
    <p:extLst>
      <p:ext uri="{BB962C8B-B14F-4D97-AF65-F5344CB8AC3E}">
        <p14:creationId xmlns:p14="http://schemas.microsoft.com/office/powerpoint/2010/main" val="684879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Heading and bullets 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661C35-F502-4AFC-BCE0-17E75CA47048}"/>
              </a:ext>
            </a:extLst>
          </p:cNvPr>
          <p:cNvSpPr>
            <a:spLocks noGrp="1"/>
          </p:cNvSpPr>
          <p:nvPr>
            <p:ph type="title"/>
          </p:nvPr>
        </p:nvSpPr>
        <p:spPr>
          <a:xfrm>
            <a:off x="838200" y="630048"/>
            <a:ext cx="10515600" cy="745828"/>
          </a:xfrm>
        </p:spPr>
        <p:txBody>
          <a:bodyPr>
            <a:normAutofit/>
          </a:bodyPr>
          <a:lstStyle>
            <a:lvl1pPr>
              <a:defRPr sz="2800">
                <a:solidFill>
                  <a:schemeClr val="accent1"/>
                </a:solidFill>
              </a:defRPr>
            </a:lvl1pPr>
          </a:lstStyle>
          <a:p>
            <a:r>
              <a:rPr lang="fr-FR" smtClean="0"/>
              <a:t>Modifiez le style du titre</a:t>
            </a:r>
            <a:endParaRPr lang="en-NZ"/>
          </a:p>
        </p:txBody>
      </p:sp>
      <p:sp>
        <p:nvSpPr>
          <p:cNvPr id="3" name="Content Placeholder 2">
            <a:extLst>
              <a:ext uri="{FF2B5EF4-FFF2-40B4-BE49-F238E27FC236}">
                <a16:creationId xmlns:a16="http://schemas.microsoft.com/office/drawing/2014/main" xmlns="" id="{8A630835-02B5-4CC1-BD49-B80EFA9C4751}"/>
              </a:ext>
            </a:extLst>
          </p:cNvPr>
          <p:cNvSpPr>
            <a:spLocks noGrp="1"/>
          </p:cNvSpPr>
          <p:nvPr>
            <p:ph idx="1"/>
          </p:nvPr>
        </p:nvSpPr>
        <p:spPr>
          <a:xfrm>
            <a:off x="838200" y="1394926"/>
            <a:ext cx="10515600" cy="4351338"/>
          </a:xfrm>
        </p:spPr>
        <p:txBody>
          <a:bodyPr>
            <a:normAutofit/>
          </a:bodyPr>
          <a:lstStyle>
            <a:lvl1pPr>
              <a:buClr>
                <a:schemeClr val="accent1"/>
              </a:buClr>
              <a:buSzPct val="105000"/>
              <a:defRPr sz="2200">
                <a:solidFill>
                  <a:schemeClr val="tx2"/>
                </a:solidFill>
              </a:defRPr>
            </a:lvl1pPr>
            <a:lvl2pPr marL="685800" indent="-228600">
              <a:buClr>
                <a:schemeClr val="accent1"/>
              </a:buClr>
              <a:buFont typeface="Arial" panose="020B0604020202020204" pitchFamily="34" charset="0"/>
              <a:buChar char="−"/>
              <a:defRPr sz="2200">
                <a:solidFill>
                  <a:schemeClr val="tx2"/>
                </a:solidFill>
              </a:defRPr>
            </a:lvl2pPr>
            <a:lvl3pPr marL="1143000" indent="-228600">
              <a:buClr>
                <a:schemeClr val="accent1"/>
              </a:buClr>
              <a:buFont typeface="Courier New" panose="02070309020205020404" pitchFamily="49" charset="0"/>
              <a:buChar char="o"/>
              <a:defRPr sz="2200">
                <a:solidFill>
                  <a:schemeClr val="tx2"/>
                </a:solidFill>
              </a:defRPr>
            </a:lvl3pPr>
            <a:lvl4pPr>
              <a:buClr>
                <a:schemeClr val="accent1"/>
              </a:buClr>
              <a:defRPr sz="2200"/>
            </a:lvl4pPr>
            <a:lvl5pPr>
              <a:buClr>
                <a:schemeClr val="accent1"/>
              </a:buClr>
              <a:defRPr sz="2200"/>
            </a:lvl5pPr>
          </a:lstStyle>
          <a:p>
            <a:pPr lvl="0"/>
            <a:r>
              <a:rPr lang="fr-FR" smtClean="0"/>
              <a:t>Modifiez les styles du texte du masque</a:t>
            </a:r>
          </a:p>
          <a:p>
            <a:pPr lvl="1"/>
            <a:r>
              <a:rPr lang="fr-FR" smtClean="0"/>
              <a:t>Deuxième niveau</a:t>
            </a:r>
          </a:p>
          <a:p>
            <a:pPr lvl="2"/>
            <a:r>
              <a:rPr lang="fr-FR" smtClean="0"/>
              <a:t>Troisième niveau</a:t>
            </a:r>
          </a:p>
        </p:txBody>
      </p:sp>
      <p:pic>
        <p:nvPicPr>
          <p:cNvPr id="6" name="Picture 5">
            <a:extLst>
              <a:ext uri="{FF2B5EF4-FFF2-40B4-BE49-F238E27FC236}">
                <a16:creationId xmlns:a16="http://schemas.microsoft.com/office/drawing/2014/main" xmlns="" id="{26BFC05D-3F02-41AB-B619-6C88248533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15551" y="421437"/>
            <a:ext cx="1638300" cy="780300"/>
          </a:xfrm>
          <a:prstGeom prst="rect">
            <a:avLst/>
          </a:prstGeom>
        </p:spPr>
      </p:pic>
    </p:spTree>
    <p:extLst>
      <p:ext uri="{BB962C8B-B14F-4D97-AF65-F5344CB8AC3E}">
        <p14:creationId xmlns:p14="http://schemas.microsoft.com/office/powerpoint/2010/main" val="3623757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1FA7C9D-D83C-4484-9533-0B150B1E61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en-NZ"/>
          </a:p>
        </p:txBody>
      </p:sp>
      <p:sp>
        <p:nvSpPr>
          <p:cNvPr id="3" name="Text Placeholder 2">
            <a:extLst>
              <a:ext uri="{FF2B5EF4-FFF2-40B4-BE49-F238E27FC236}">
                <a16:creationId xmlns:a16="http://schemas.microsoft.com/office/drawing/2014/main" xmlns="" id="{26A860A2-5715-4DC5-A2F4-36393F0437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xmlns="" id="{B47EB925-7612-46E3-B325-E0F2E64E21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C26115-93DD-439D-AB73-B403A1B14893}" type="datetimeFigureOut">
              <a:rPr lang="en-NZ" smtClean="0"/>
              <a:t>27/09/2021</a:t>
            </a:fld>
            <a:endParaRPr lang="en-NZ"/>
          </a:p>
        </p:txBody>
      </p:sp>
      <p:sp>
        <p:nvSpPr>
          <p:cNvPr id="5" name="Footer Placeholder 4">
            <a:extLst>
              <a:ext uri="{FF2B5EF4-FFF2-40B4-BE49-F238E27FC236}">
                <a16:creationId xmlns:a16="http://schemas.microsoft.com/office/drawing/2014/main" xmlns="" id="{B0B83F4A-34D0-4D19-B9A4-0D24C5D73C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xmlns="" id="{ECC97524-6E08-4C30-9778-5BEC932F63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FF958E-C44B-42BD-9173-1DD03F7322B6}" type="slidenum">
              <a:rPr lang="en-NZ" smtClean="0"/>
              <a:t>‹#›</a:t>
            </a:fld>
            <a:endParaRPr lang="en-NZ"/>
          </a:p>
        </p:txBody>
      </p:sp>
    </p:spTree>
    <p:extLst>
      <p:ext uri="{BB962C8B-B14F-4D97-AF65-F5344CB8AC3E}">
        <p14:creationId xmlns:p14="http://schemas.microsoft.com/office/powerpoint/2010/main" val="2338621947"/>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68" r:id="rId3"/>
    <p:sldLayoutId id="2147483665" r:id="rId4"/>
    <p:sldLayoutId id="2147483669" r:id="rId5"/>
    <p:sldLayoutId id="2147483666" r:id="rId6"/>
    <p:sldLayoutId id="2147483662" r:id="rId7"/>
    <p:sldLayoutId id="2147483650" r:id="rId8"/>
    <p:sldLayoutId id="2147483660" r:id="rId9"/>
    <p:sldLayoutId id="2147483661" r:id="rId10"/>
    <p:sldLayoutId id="2147483654" r:id="rId11"/>
    <p:sldLayoutId id="2147483663" r:id="rId12"/>
    <p:sldLayoutId id="2147483664" r:id="rId13"/>
    <p:sldLayoutId id="2147483655" r:id="rId14"/>
    <p:sldLayoutId id="2147483657" r:id="rId15"/>
    <p:sldLayoutId id="2147483670"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1FA7C9D-D83C-4484-9533-0B150B1E61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NZ"/>
          </a:p>
        </p:txBody>
      </p:sp>
      <p:sp>
        <p:nvSpPr>
          <p:cNvPr id="3" name="Text Placeholder 2">
            <a:extLst>
              <a:ext uri="{FF2B5EF4-FFF2-40B4-BE49-F238E27FC236}">
                <a16:creationId xmlns:a16="http://schemas.microsoft.com/office/drawing/2014/main" xmlns="" id="{26A860A2-5715-4DC5-A2F4-36393F0437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xmlns="" id="{B47EB925-7612-46E3-B325-E0F2E64E21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AC26115-93DD-439D-AB73-B403A1B14893}" type="datetimeFigureOut">
              <a:rPr kumimoji="0" lang="en-NZ"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27/09/2021</a:t>
            </a:fld>
            <a:endParaRPr kumimoji="0" lang="en-NZ"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5" name="Footer Placeholder 4">
            <a:extLst>
              <a:ext uri="{FF2B5EF4-FFF2-40B4-BE49-F238E27FC236}">
                <a16:creationId xmlns:a16="http://schemas.microsoft.com/office/drawing/2014/main" xmlns="" id="{B0B83F4A-34D0-4D19-B9A4-0D24C5D73C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6" name="Slide Number Placeholder 5">
            <a:extLst>
              <a:ext uri="{FF2B5EF4-FFF2-40B4-BE49-F238E27FC236}">
                <a16:creationId xmlns:a16="http://schemas.microsoft.com/office/drawing/2014/main" xmlns="" id="{ECC97524-6E08-4C30-9778-5BEC932F63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CFF958E-C44B-42BD-9173-1DD03F7322B6}" type="slidenum">
              <a:rPr kumimoji="0" lang="en-NZ"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NZ"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1998759808"/>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9B5135-8E48-4FE4-BCB8-52D89EF22B39}"/>
              </a:ext>
            </a:extLst>
          </p:cNvPr>
          <p:cNvSpPr>
            <a:spLocks noGrp="1"/>
          </p:cNvSpPr>
          <p:nvPr>
            <p:ph type="ctrTitle"/>
          </p:nvPr>
        </p:nvSpPr>
        <p:spPr>
          <a:xfrm>
            <a:off x="420624" y="1942832"/>
            <a:ext cx="11301984" cy="852221"/>
          </a:xfrm>
        </p:spPr>
        <p:txBody>
          <a:bodyPr>
            <a:noAutofit/>
          </a:bodyPr>
          <a:lstStyle/>
          <a:p>
            <a:r>
              <a:rPr lang="en-US" sz="2800" b="1" dirty="0">
                <a:solidFill>
                  <a:prstClr val="white"/>
                </a:solidFill>
              </a:rPr>
              <a:t>R A2‐01 - REVITALIZACIJA IZOLACIONOG SISTEMA ENERGETSKOG AUTOTRANSFORMATORA 150/150/50MVA, 220/115/10.5KV,  U ONLINE REŽIMU PRIMJENOM SINTETIČKIH  </a:t>
            </a:r>
            <a:r>
              <a:rPr lang="en-US" sz="2800" b="1" dirty="0" smtClean="0">
                <a:solidFill>
                  <a:prstClr val="white"/>
                </a:solidFill>
              </a:rPr>
              <a:t>ADSORBENATA</a:t>
            </a:r>
            <a:endParaRPr lang="en-NZ" sz="2800" dirty="0"/>
          </a:p>
        </p:txBody>
      </p:sp>
      <p:sp>
        <p:nvSpPr>
          <p:cNvPr id="3" name="Subtitle 2">
            <a:extLst>
              <a:ext uri="{FF2B5EF4-FFF2-40B4-BE49-F238E27FC236}">
                <a16:creationId xmlns:a16="http://schemas.microsoft.com/office/drawing/2014/main" xmlns="" id="{62A1953D-C007-4644-BC1B-FF9CF7DF7FC2}"/>
              </a:ext>
            </a:extLst>
          </p:cNvPr>
          <p:cNvSpPr>
            <a:spLocks noGrp="1"/>
          </p:cNvSpPr>
          <p:nvPr>
            <p:ph type="subTitle" idx="1"/>
          </p:nvPr>
        </p:nvSpPr>
        <p:spPr>
          <a:xfrm>
            <a:off x="1524000" y="3209200"/>
            <a:ext cx="9144000" cy="538697"/>
          </a:xfrm>
        </p:spPr>
        <p:txBody>
          <a:bodyPr/>
          <a:lstStyle/>
          <a:p>
            <a:r>
              <a:rPr lang="sr-Latn-BA" dirty="0" smtClean="0"/>
              <a:t>Olivera </a:t>
            </a:r>
            <a:r>
              <a:rPr lang="sr-Latn-BA" dirty="0"/>
              <a:t>Čolaković, Crnogorski elektroprenosni sistem</a:t>
            </a:r>
            <a:endParaRPr lang="en-NZ" dirty="0"/>
          </a:p>
          <a:p>
            <a:endParaRPr lang="en-NZ" dirty="0"/>
          </a:p>
        </p:txBody>
      </p:sp>
    </p:spTree>
    <p:extLst>
      <p:ext uri="{BB962C8B-B14F-4D97-AF65-F5344CB8AC3E}">
        <p14:creationId xmlns:p14="http://schemas.microsoft.com/office/powerpoint/2010/main" val="38617455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dirty="0" smtClean="0">
                <a:solidFill>
                  <a:schemeClr val="bg1"/>
                </a:solidFill>
              </a:rPr>
              <a:t>Parametri stanja u toku i nakon izvršene revitalizacije IS-a </a:t>
            </a:r>
            <a:r>
              <a:rPr lang="hr-HR" dirty="0">
                <a:solidFill>
                  <a:schemeClr val="bg1"/>
                </a:solidFill>
              </a:rPr>
              <a:t>ETR</a:t>
            </a:r>
            <a:endParaRPr lang="en-US" dirty="0">
              <a:solidFill>
                <a:schemeClr val="bg1"/>
              </a:solidFill>
            </a:endParaRPr>
          </a:p>
        </p:txBody>
      </p:sp>
      <p:sp>
        <p:nvSpPr>
          <p:cNvPr id="3" name="Content Placeholder 2"/>
          <p:cNvSpPr>
            <a:spLocks noGrp="1"/>
          </p:cNvSpPr>
          <p:nvPr>
            <p:ph idx="1"/>
          </p:nvPr>
        </p:nvSpPr>
        <p:spPr/>
        <p:txBody>
          <a:bodyPr/>
          <a:lstStyle/>
          <a:p>
            <a:pPr marL="0" indent="0" algn="just">
              <a:buNone/>
            </a:pPr>
            <a:r>
              <a:rPr lang="hr-HR" dirty="0" smtClean="0">
                <a:solidFill>
                  <a:schemeClr val="bg1"/>
                </a:solidFill>
              </a:rPr>
              <a:t>	Prvi </a:t>
            </a:r>
            <a:r>
              <a:rPr lang="hr-HR" dirty="0">
                <a:solidFill>
                  <a:schemeClr val="bg1"/>
                </a:solidFill>
              </a:rPr>
              <a:t>ciklus revitalizacije, rađen u off-line režimu na ambijentalnoj temperaturi, trajao </a:t>
            </a:r>
            <a:r>
              <a:rPr lang="hr-HR" dirty="0" smtClean="0">
                <a:solidFill>
                  <a:schemeClr val="bg1"/>
                </a:solidFill>
              </a:rPr>
              <a:t>je </a:t>
            </a:r>
            <a:r>
              <a:rPr lang="hr-HR" dirty="0">
                <a:solidFill>
                  <a:schemeClr val="bg1"/>
                </a:solidFill>
              </a:rPr>
              <a:t>15 dana</a:t>
            </a:r>
            <a:r>
              <a:rPr lang="hr-HR" dirty="0" smtClean="0">
                <a:solidFill>
                  <a:schemeClr val="bg1"/>
                </a:solidFill>
              </a:rPr>
              <a:t>. Po završetku prvog ciklusa, izvršena je zamjena zasićenog adsorbenta novim.</a:t>
            </a:r>
          </a:p>
          <a:p>
            <a:pPr marL="0" indent="0" algn="ctr">
              <a:buNone/>
            </a:pPr>
            <a:r>
              <a:rPr lang="hr-HR" sz="1600" dirty="0" smtClean="0">
                <a:solidFill>
                  <a:schemeClr val="bg1"/>
                </a:solidFill>
              </a:rPr>
              <a:t>Tabela </a:t>
            </a:r>
            <a:r>
              <a:rPr lang="hr-HR" sz="1600" dirty="0">
                <a:solidFill>
                  <a:schemeClr val="bg1"/>
                </a:solidFill>
              </a:rPr>
              <a:t>X. Rezultati ispitivanja Riso svedeni na 20</a:t>
            </a:r>
            <a:r>
              <a:rPr lang="hr-HR" sz="1600" dirty="0">
                <a:solidFill>
                  <a:schemeClr val="bg1"/>
                </a:solidFill>
                <a:sym typeface="Symbol" panose="05050102010706020507" pitchFamily="18" charset="2"/>
              </a:rPr>
              <a:t></a:t>
            </a:r>
            <a:r>
              <a:rPr lang="hr-HR" sz="1600" dirty="0">
                <a:solidFill>
                  <a:schemeClr val="bg1"/>
                </a:solidFill>
              </a:rPr>
              <a:t>C nakon završenog prvog ciklusa revitalizacije</a:t>
            </a:r>
            <a:endParaRPr lang="en-US" sz="1600" dirty="0">
              <a:solidFill>
                <a:schemeClr val="bg1"/>
              </a:solidFill>
            </a:endParaRPr>
          </a:p>
          <a:p>
            <a:pPr marL="0" indent="0">
              <a:buNone/>
            </a:pPr>
            <a:endParaRPr lang="hr-HR" dirty="0" smtClean="0">
              <a:solidFill>
                <a:schemeClr val="bg1"/>
              </a:solidFill>
            </a:endParaRPr>
          </a:p>
          <a:p>
            <a:pPr marL="0" indent="0">
              <a:buNone/>
            </a:pPr>
            <a:endParaRPr lang="en-US" dirty="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93257125"/>
              </p:ext>
            </p:extLst>
          </p:nvPr>
        </p:nvGraphicFramePr>
        <p:xfrm>
          <a:off x="1501140" y="2809526"/>
          <a:ext cx="9189720" cy="3042636"/>
        </p:xfrm>
        <a:graphic>
          <a:graphicData uri="http://schemas.openxmlformats.org/drawingml/2006/table">
            <a:tbl>
              <a:tblPr>
                <a:tableStyleId>{5C22544A-7EE6-4342-B048-85BDC9FD1C3A}</a:tableStyleId>
              </a:tblPr>
              <a:tblGrid>
                <a:gridCol w="1104461">
                  <a:extLst>
                    <a:ext uri="{9D8B030D-6E8A-4147-A177-3AD203B41FA5}">
                      <a16:colId xmlns:a16="http://schemas.microsoft.com/office/drawing/2014/main" xmlns="" val="2476392021"/>
                    </a:ext>
                  </a:extLst>
                </a:gridCol>
                <a:gridCol w="1283999">
                  <a:extLst>
                    <a:ext uri="{9D8B030D-6E8A-4147-A177-3AD203B41FA5}">
                      <a16:colId xmlns:a16="http://schemas.microsoft.com/office/drawing/2014/main" xmlns="" val="2843082727"/>
                    </a:ext>
                  </a:extLst>
                </a:gridCol>
                <a:gridCol w="1283999">
                  <a:extLst>
                    <a:ext uri="{9D8B030D-6E8A-4147-A177-3AD203B41FA5}">
                      <a16:colId xmlns:a16="http://schemas.microsoft.com/office/drawing/2014/main" xmlns="" val="2451429872"/>
                    </a:ext>
                  </a:extLst>
                </a:gridCol>
                <a:gridCol w="1132702">
                  <a:extLst>
                    <a:ext uri="{9D8B030D-6E8A-4147-A177-3AD203B41FA5}">
                      <a16:colId xmlns:a16="http://schemas.microsoft.com/office/drawing/2014/main" xmlns="" val="1561692484"/>
                    </a:ext>
                  </a:extLst>
                </a:gridCol>
                <a:gridCol w="1283999">
                  <a:extLst>
                    <a:ext uri="{9D8B030D-6E8A-4147-A177-3AD203B41FA5}">
                      <a16:colId xmlns:a16="http://schemas.microsoft.com/office/drawing/2014/main" xmlns="" val="3391404551"/>
                    </a:ext>
                  </a:extLst>
                </a:gridCol>
                <a:gridCol w="1283999">
                  <a:extLst>
                    <a:ext uri="{9D8B030D-6E8A-4147-A177-3AD203B41FA5}">
                      <a16:colId xmlns:a16="http://schemas.microsoft.com/office/drawing/2014/main" xmlns="" val="934518438"/>
                    </a:ext>
                  </a:extLst>
                </a:gridCol>
                <a:gridCol w="1036882">
                  <a:extLst>
                    <a:ext uri="{9D8B030D-6E8A-4147-A177-3AD203B41FA5}">
                      <a16:colId xmlns:a16="http://schemas.microsoft.com/office/drawing/2014/main" xmlns="" val="2503418540"/>
                    </a:ext>
                  </a:extLst>
                </a:gridCol>
                <a:gridCol w="779679">
                  <a:extLst>
                    <a:ext uri="{9D8B030D-6E8A-4147-A177-3AD203B41FA5}">
                      <a16:colId xmlns:a16="http://schemas.microsoft.com/office/drawing/2014/main" xmlns="" val="2262077375"/>
                    </a:ext>
                  </a:extLst>
                </a:gridCol>
              </a:tblGrid>
              <a:tr h="702146">
                <a:tc>
                  <a:txBody>
                    <a:bodyPr/>
                    <a:lstStyle/>
                    <a:p>
                      <a:pPr marL="0" marR="0" algn="ctr">
                        <a:spcBef>
                          <a:spcPts val="0"/>
                        </a:spcBef>
                        <a:spcAft>
                          <a:spcPts val="0"/>
                        </a:spcAft>
                      </a:pPr>
                      <a:r>
                        <a:rPr lang="hr-HR" sz="1000">
                          <a:effectLst/>
                        </a:rPr>
                        <a:t>Relacije ispitivanja</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hr-HR" sz="1000" dirty="0">
                          <a:effectLst/>
                        </a:rPr>
                        <a:t>Riso [M</a:t>
                      </a:r>
                      <a:r>
                        <a:rPr lang="hr-HR" sz="1000" dirty="0">
                          <a:effectLst/>
                          <a:sym typeface="Symbol" panose="05050102010706020507" pitchFamily="18" charset="2"/>
                        </a:rPr>
                        <a:t></a:t>
                      </a:r>
                      <a:r>
                        <a:rPr lang="hr-HR" sz="1000" dirty="0">
                          <a:effectLst/>
                        </a:rPr>
                        <a:t>]</a:t>
                      </a:r>
                      <a:endParaRPr lang="en-US" sz="1000" dirty="0">
                        <a:effectLst/>
                      </a:endParaRPr>
                    </a:p>
                    <a:p>
                      <a:pPr marL="0" marR="0" algn="ctr">
                        <a:spcBef>
                          <a:spcPts val="0"/>
                        </a:spcBef>
                        <a:spcAft>
                          <a:spcPts val="0"/>
                        </a:spcAft>
                      </a:pPr>
                      <a:r>
                        <a:rPr lang="hr-HR" sz="1000" dirty="0">
                          <a:effectLst/>
                        </a:rPr>
                        <a:t>30.09.2019.</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a:effectLst/>
                        </a:rPr>
                        <a:t>Riso [M</a:t>
                      </a:r>
                      <a:r>
                        <a:rPr lang="hr-HR" sz="1000">
                          <a:effectLst/>
                          <a:sym typeface="Symbol" panose="05050102010706020507" pitchFamily="18" charset="2"/>
                        </a:rPr>
                        <a:t></a:t>
                      </a:r>
                      <a:r>
                        <a:rPr lang="hr-HR" sz="1000">
                          <a:effectLst/>
                        </a:rPr>
                        <a:t>]</a:t>
                      </a:r>
                      <a:endParaRPr lang="en-US" sz="1000">
                        <a:effectLst/>
                      </a:endParaRPr>
                    </a:p>
                    <a:p>
                      <a:pPr marL="0" marR="0" algn="ctr">
                        <a:spcBef>
                          <a:spcPts val="0"/>
                        </a:spcBef>
                        <a:spcAft>
                          <a:spcPts val="0"/>
                        </a:spcAft>
                      </a:pPr>
                      <a:r>
                        <a:rPr lang="hr-HR" sz="1000">
                          <a:effectLst/>
                        </a:rPr>
                        <a:t>20.03.2019.</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b="1" dirty="0">
                          <a:solidFill>
                            <a:srgbClr val="FF0000"/>
                          </a:solidFill>
                          <a:effectLst/>
                        </a:rPr>
                        <a:t>ΔRiso[%]</a:t>
                      </a:r>
                      <a:endParaRPr lang="en-US" sz="1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a:effectLst/>
                        </a:rPr>
                        <a:t>Rad</a:t>
                      </a:r>
                      <a:endParaRPr lang="en-US" sz="1000">
                        <a:effectLst/>
                      </a:endParaRPr>
                    </a:p>
                    <a:p>
                      <a:pPr marL="0" marR="0" algn="ctr">
                        <a:spcBef>
                          <a:spcPts val="0"/>
                        </a:spcBef>
                        <a:spcAft>
                          <a:spcPts val="0"/>
                        </a:spcAft>
                      </a:pPr>
                      <a:r>
                        <a:rPr lang="hr-HR" sz="1000">
                          <a:effectLst/>
                        </a:rPr>
                        <a:t>30.09.2019.</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a:effectLst/>
                        </a:rPr>
                        <a:t>Rad</a:t>
                      </a:r>
                      <a:endParaRPr lang="en-US" sz="1000">
                        <a:effectLst/>
                      </a:endParaRPr>
                    </a:p>
                    <a:p>
                      <a:pPr marL="0" marR="0" algn="ctr">
                        <a:spcBef>
                          <a:spcPts val="0"/>
                        </a:spcBef>
                        <a:spcAft>
                          <a:spcPts val="0"/>
                        </a:spcAft>
                      </a:pPr>
                      <a:r>
                        <a:rPr lang="hr-HR" sz="1000">
                          <a:effectLst/>
                        </a:rPr>
                        <a:t>20.03.2019.</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b="1" dirty="0">
                          <a:solidFill>
                            <a:srgbClr val="FF0000"/>
                          </a:solidFill>
                          <a:effectLst/>
                        </a:rPr>
                        <a:t>ΔRad[%]</a:t>
                      </a:r>
                      <a:endParaRPr lang="en-US" sz="1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a:effectLst/>
                        </a:rPr>
                        <a:t>Napon JSS [kV]</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251263236"/>
                  </a:ext>
                </a:extLst>
              </a:tr>
              <a:tr h="468098">
                <a:tc>
                  <a:txBody>
                    <a:bodyPr/>
                    <a:lstStyle/>
                    <a:p>
                      <a:pPr marL="0" marR="0" algn="ctr">
                        <a:spcBef>
                          <a:spcPts val="0"/>
                        </a:spcBef>
                        <a:spcAft>
                          <a:spcPts val="0"/>
                        </a:spcAft>
                      </a:pPr>
                      <a:r>
                        <a:rPr lang="hr-HR" sz="1000">
                          <a:effectLst/>
                        </a:rPr>
                        <a:t>VN+SN - NN (M)</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a:effectLst/>
                        </a:rPr>
                        <a:t>3020</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a:effectLst/>
                        </a:rPr>
                        <a:t>1205</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b="1" dirty="0">
                          <a:solidFill>
                            <a:srgbClr val="FF0000"/>
                          </a:solidFill>
                          <a:effectLst/>
                        </a:rPr>
                        <a:t>+150.6%</a:t>
                      </a:r>
                      <a:endParaRPr lang="en-US" sz="1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a:effectLst/>
                        </a:rPr>
                        <a:t>1.72</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a:effectLst/>
                        </a:rPr>
                        <a:t>1.39</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b="1" dirty="0">
                          <a:solidFill>
                            <a:srgbClr val="FF0000"/>
                          </a:solidFill>
                          <a:effectLst/>
                        </a:rPr>
                        <a:t>+23.7%</a:t>
                      </a:r>
                      <a:endParaRPr lang="en-US" sz="1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a:effectLst/>
                        </a:rPr>
                        <a:t>5</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4249688531"/>
                  </a:ext>
                </a:extLst>
              </a:tr>
              <a:tr h="468098">
                <a:tc>
                  <a:txBody>
                    <a:bodyPr/>
                    <a:lstStyle/>
                    <a:p>
                      <a:pPr marL="0" marR="0" algn="ctr">
                        <a:spcBef>
                          <a:spcPts val="0"/>
                        </a:spcBef>
                        <a:spcAft>
                          <a:spcPts val="0"/>
                        </a:spcAft>
                      </a:pPr>
                      <a:r>
                        <a:rPr lang="hr-HR" sz="1000">
                          <a:effectLst/>
                        </a:rPr>
                        <a:t>VN+SN - M  (NN)</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a:effectLst/>
                        </a:rPr>
                        <a:t>792</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dirty="0">
                          <a:effectLst/>
                        </a:rPr>
                        <a:t>234</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b="1" dirty="0">
                          <a:solidFill>
                            <a:srgbClr val="FF0000"/>
                          </a:solidFill>
                          <a:effectLst/>
                        </a:rPr>
                        <a:t>+238.4%</a:t>
                      </a:r>
                      <a:endParaRPr lang="en-US" sz="1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a:effectLst/>
                        </a:rPr>
                        <a:t>1.12</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a:effectLst/>
                        </a:rPr>
                        <a:t>1.07</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b="1" dirty="0">
                          <a:solidFill>
                            <a:srgbClr val="FF0000"/>
                          </a:solidFill>
                          <a:effectLst/>
                        </a:rPr>
                        <a:t>+4.6%</a:t>
                      </a:r>
                      <a:endParaRPr lang="en-US" sz="1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a:effectLst/>
                        </a:rPr>
                        <a:t>5</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9293925"/>
                  </a:ext>
                </a:extLst>
              </a:tr>
              <a:tr h="468098">
                <a:tc>
                  <a:txBody>
                    <a:bodyPr/>
                    <a:lstStyle/>
                    <a:p>
                      <a:pPr marL="0" marR="0" algn="ctr">
                        <a:spcBef>
                          <a:spcPts val="0"/>
                        </a:spcBef>
                        <a:spcAft>
                          <a:spcPts val="0"/>
                        </a:spcAft>
                      </a:pPr>
                      <a:r>
                        <a:rPr lang="hr-HR" sz="1000">
                          <a:effectLst/>
                        </a:rPr>
                        <a:t>VN+SN - M+NN</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a:effectLst/>
                        </a:rPr>
                        <a:t>690</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a:effectLst/>
                        </a:rPr>
                        <a:t>190.2</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b="1" dirty="0">
                          <a:solidFill>
                            <a:srgbClr val="FF0000"/>
                          </a:solidFill>
                          <a:effectLst/>
                        </a:rPr>
                        <a:t>+259.00%</a:t>
                      </a:r>
                      <a:endParaRPr lang="en-US" sz="1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a:effectLst/>
                        </a:rPr>
                        <a:t>1.23</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a:effectLst/>
                        </a:rPr>
                        <a:t>1.15</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b="1" dirty="0">
                          <a:solidFill>
                            <a:srgbClr val="FF0000"/>
                          </a:solidFill>
                          <a:effectLst/>
                        </a:rPr>
                        <a:t>+6.9%</a:t>
                      </a:r>
                      <a:endParaRPr lang="en-US" sz="1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a:effectLst/>
                        </a:rPr>
                        <a:t>5</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75620789"/>
                  </a:ext>
                </a:extLst>
              </a:tr>
              <a:tr h="468098">
                <a:tc>
                  <a:txBody>
                    <a:bodyPr/>
                    <a:lstStyle/>
                    <a:p>
                      <a:pPr marL="0" marR="0" algn="ctr">
                        <a:spcBef>
                          <a:spcPts val="0"/>
                        </a:spcBef>
                        <a:spcAft>
                          <a:spcPts val="0"/>
                        </a:spcAft>
                      </a:pPr>
                      <a:r>
                        <a:rPr lang="hr-HR" sz="1000">
                          <a:effectLst/>
                        </a:rPr>
                        <a:t>NN – M (VN+SN)</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a:effectLst/>
                        </a:rPr>
                        <a:t>997</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a:effectLst/>
                        </a:rPr>
                        <a:t>252</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b="1" dirty="0">
                          <a:solidFill>
                            <a:srgbClr val="FF0000"/>
                          </a:solidFill>
                          <a:effectLst/>
                        </a:rPr>
                        <a:t>+295.6%</a:t>
                      </a:r>
                      <a:endParaRPr lang="en-US" sz="1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a:effectLst/>
                        </a:rPr>
                        <a:t>1.41</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a:effectLst/>
                        </a:rPr>
                        <a:t>1.26</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b="1" dirty="0">
                          <a:solidFill>
                            <a:srgbClr val="FF0000"/>
                          </a:solidFill>
                          <a:effectLst/>
                        </a:rPr>
                        <a:t>+11.9%</a:t>
                      </a:r>
                      <a:endParaRPr lang="en-US" sz="1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a:effectLst/>
                        </a:rPr>
                        <a:t>5</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827498432"/>
                  </a:ext>
                </a:extLst>
              </a:tr>
              <a:tr h="468098">
                <a:tc>
                  <a:txBody>
                    <a:bodyPr/>
                    <a:lstStyle/>
                    <a:p>
                      <a:pPr marL="0" marR="0" algn="ctr">
                        <a:spcBef>
                          <a:spcPts val="0"/>
                        </a:spcBef>
                        <a:spcAft>
                          <a:spcPts val="0"/>
                        </a:spcAft>
                      </a:pPr>
                      <a:r>
                        <a:rPr lang="hr-HR" sz="1000">
                          <a:effectLst/>
                        </a:rPr>
                        <a:t>NN – M +VN+SN</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a:effectLst/>
                        </a:rPr>
                        <a:t>708</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a:effectLst/>
                        </a:rPr>
                        <a:t>261</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b="1" dirty="0">
                          <a:solidFill>
                            <a:srgbClr val="FF0000"/>
                          </a:solidFill>
                          <a:effectLst/>
                        </a:rPr>
                        <a:t>171.2%</a:t>
                      </a:r>
                      <a:endParaRPr lang="en-US" sz="1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a:effectLst/>
                        </a:rPr>
                        <a:t>1.47</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a:effectLst/>
                        </a:rPr>
                        <a:t>1.23</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b="1" dirty="0">
                          <a:solidFill>
                            <a:srgbClr val="FF0000"/>
                          </a:solidFill>
                          <a:effectLst/>
                        </a:rPr>
                        <a:t>+19.5%</a:t>
                      </a:r>
                      <a:endParaRPr lang="en-US" sz="1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dirty="0">
                          <a:effectLst/>
                        </a:rPr>
                        <a:t>5</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324724323"/>
                  </a:ext>
                </a:extLst>
              </a:tr>
            </a:tbl>
          </a:graphicData>
        </a:graphic>
      </p:graphicFrame>
    </p:spTree>
    <p:extLst>
      <p:ext uri="{BB962C8B-B14F-4D97-AF65-F5344CB8AC3E}">
        <p14:creationId xmlns:p14="http://schemas.microsoft.com/office/powerpoint/2010/main" val="11212673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84632" y="1236440"/>
            <a:ext cx="11109960" cy="923330"/>
          </a:xfrm>
          <a:prstGeom prst="rect">
            <a:avLst/>
          </a:prstGeom>
        </p:spPr>
        <p:txBody>
          <a:bodyPr wrap="square">
            <a:spAutoFit/>
          </a:bodyPr>
          <a:lstStyle/>
          <a:p>
            <a:pPr algn="just"/>
            <a:r>
              <a:rPr lang="hr-HR" dirty="0" smtClean="0">
                <a:solidFill>
                  <a:schemeClr val="bg1"/>
                </a:solidFill>
                <a:latin typeface="Arial" panose="020B0604020202020204" pitchFamily="34" charset="0"/>
                <a:ea typeface="Times New Roman" panose="02020603050405020304" pitchFamily="18" charset="0"/>
              </a:rPr>
              <a:t>	Naredna </a:t>
            </a:r>
            <a:r>
              <a:rPr lang="hr-HR" dirty="0">
                <a:solidFill>
                  <a:schemeClr val="bg1"/>
                </a:solidFill>
                <a:latin typeface="Arial" panose="020B0604020202020204" pitchFamily="34" charset="0"/>
                <a:ea typeface="Times New Roman" panose="02020603050405020304" pitchFamily="18" charset="0"/>
              </a:rPr>
              <a:t>dva ciklusa  su urađena u on-line režimu. Nakon završenog drugog ciklusa revitalizacije,  ponovo je urađena zamjena zasićenog adsorbenta novim i urađeno je novo kontrolno ispitivanje otpora izolacije kao i faktora dielektričnih gubitaka. Drugi ciklus je trajao mjesec </a:t>
            </a:r>
            <a:r>
              <a:rPr lang="hr-HR" dirty="0" smtClean="0">
                <a:solidFill>
                  <a:schemeClr val="bg1"/>
                </a:solidFill>
                <a:latin typeface="Arial" panose="020B0604020202020204" pitchFamily="34" charset="0"/>
                <a:ea typeface="Times New Roman" panose="02020603050405020304" pitchFamily="18" charset="0"/>
              </a:rPr>
              <a:t>dana</a:t>
            </a:r>
            <a:r>
              <a:rPr lang="hr-HR" dirty="0">
                <a:solidFill>
                  <a:schemeClr val="bg1"/>
                </a:solidFill>
                <a:latin typeface="Arial" panose="020B0604020202020204" pitchFamily="34" charset="0"/>
                <a:ea typeface="Times New Roman" panose="02020603050405020304" pitchFamily="18" charset="0"/>
              </a:rPr>
              <a:t>.</a:t>
            </a:r>
            <a:r>
              <a:rPr lang="hr-HR" dirty="0" smtClean="0">
                <a:latin typeface="Arial" panose="020B0604020202020204" pitchFamily="34" charset="0"/>
                <a:ea typeface="Times New Roman" panose="02020603050405020304" pitchFamily="18" charset="0"/>
              </a:rPr>
              <a:t> </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117037209"/>
              </p:ext>
            </p:extLst>
          </p:nvPr>
        </p:nvGraphicFramePr>
        <p:xfrm>
          <a:off x="1353312" y="2742514"/>
          <a:ext cx="9372600" cy="1674037"/>
        </p:xfrm>
        <a:graphic>
          <a:graphicData uri="http://schemas.openxmlformats.org/drawingml/2006/table">
            <a:tbl>
              <a:tblPr>
                <a:tableStyleId>{5C22544A-7EE6-4342-B048-85BDC9FD1C3A}</a:tableStyleId>
              </a:tblPr>
              <a:tblGrid>
                <a:gridCol w="2658009">
                  <a:extLst>
                    <a:ext uri="{9D8B030D-6E8A-4147-A177-3AD203B41FA5}">
                      <a16:colId xmlns:a16="http://schemas.microsoft.com/office/drawing/2014/main" xmlns="" val="4166997996"/>
                    </a:ext>
                  </a:extLst>
                </a:gridCol>
                <a:gridCol w="1850098">
                  <a:extLst>
                    <a:ext uri="{9D8B030D-6E8A-4147-A177-3AD203B41FA5}">
                      <a16:colId xmlns:a16="http://schemas.microsoft.com/office/drawing/2014/main" xmlns="" val="2884453151"/>
                    </a:ext>
                  </a:extLst>
                </a:gridCol>
                <a:gridCol w="1966527">
                  <a:extLst>
                    <a:ext uri="{9D8B030D-6E8A-4147-A177-3AD203B41FA5}">
                      <a16:colId xmlns:a16="http://schemas.microsoft.com/office/drawing/2014/main" xmlns="" val="859695729"/>
                    </a:ext>
                  </a:extLst>
                </a:gridCol>
                <a:gridCol w="1850098">
                  <a:extLst>
                    <a:ext uri="{9D8B030D-6E8A-4147-A177-3AD203B41FA5}">
                      <a16:colId xmlns:a16="http://schemas.microsoft.com/office/drawing/2014/main" xmlns="" val="2084253114"/>
                    </a:ext>
                  </a:extLst>
                </a:gridCol>
                <a:gridCol w="1047868">
                  <a:extLst>
                    <a:ext uri="{9D8B030D-6E8A-4147-A177-3AD203B41FA5}">
                      <a16:colId xmlns:a16="http://schemas.microsoft.com/office/drawing/2014/main" xmlns="" val="1171157969"/>
                    </a:ext>
                  </a:extLst>
                </a:gridCol>
              </a:tblGrid>
              <a:tr h="453720">
                <a:tc>
                  <a:txBody>
                    <a:bodyPr/>
                    <a:lstStyle/>
                    <a:p>
                      <a:pPr marL="0" marR="0" algn="ctr">
                        <a:spcBef>
                          <a:spcPts val="0"/>
                        </a:spcBef>
                        <a:spcAft>
                          <a:spcPts val="0"/>
                        </a:spcAft>
                      </a:pPr>
                      <a:r>
                        <a:rPr lang="hr-HR" sz="1000">
                          <a:effectLst/>
                        </a:rPr>
                        <a:t>Relacija ispitivanja</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a:effectLst/>
                        </a:rPr>
                        <a:t>Riso </a:t>
                      </a:r>
                      <a:r>
                        <a:rPr lang="en-US" sz="1000">
                          <a:effectLst/>
                        </a:rPr>
                        <a:t>[</a:t>
                      </a:r>
                      <a:r>
                        <a:rPr lang="hr-HR" sz="1000">
                          <a:effectLst/>
                        </a:rPr>
                        <a:t> M</a:t>
                      </a:r>
                      <a:r>
                        <a:rPr lang="hr-HR" sz="1000">
                          <a:effectLst/>
                          <a:sym typeface="Symbol" panose="05050102010706020507" pitchFamily="18" charset="2"/>
                        </a:rPr>
                        <a:t></a:t>
                      </a:r>
                      <a:r>
                        <a:rPr lang="en-US" sz="1000">
                          <a:effectLst/>
                        </a:rPr>
                        <a:t>] </a:t>
                      </a:r>
                      <a:r>
                        <a:rPr lang="hr-HR" sz="1000">
                          <a:effectLst/>
                        </a:rPr>
                        <a:t>30.10.2019.</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a:effectLst/>
                        </a:rPr>
                        <a:t>Napon JSS [kV]</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a:effectLst/>
                        </a:rPr>
                        <a:t>tgδ</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a:effectLst/>
                        </a:rPr>
                        <a:t>Ui</a:t>
                      </a:r>
                      <a:endParaRPr lang="en-US" sz="1000">
                        <a:effectLst/>
                      </a:endParaRPr>
                    </a:p>
                    <a:p>
                      <a:pPr marL="0" marR="0" algn="ctr">
                        <a:spcBef>
                          <a:spcPts val="0"/>
                        </a:spcBef>
                        <a:spcAft>
                          <a:spcPts val="0"/>
                        </a:spcAft>
                      </a:pPr>
                      <a:r>
                        <a:rPr lang="hr-HR" sz="1000">
                          <a:effectLst/>
                        </a:rPr>
                        <a:t>(kV)</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213306908"/>
                  </a:ext>
                </a:extLst>
              </a:tr>
              <a:tr h="237257">
                <a:tc>
                  <a:txBody>
                    <a:bodyPr/>
                    <a:lstStyle/>
                    <a:p>
                      <a:pPr marL="0" marR="0" algn="ctr">
                        <a:spcBef>
                          <a:spcPts val="0"/>
                        </a:spcBef>
                        <a:spcAft>
                          <a:spcPts val="0"/>
                        </a:spcAft>
                      </a:pPr>
                      <a:r>
                        <a:rPr lang="hr-HR" sz="1000">
                          <a:effectLst/>
                        </a:rPr>
                        <a:t>VN+SN - NN (M)</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a:effectLst/>
                        </a:rPr>
                        <a:t>4209</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a:effectLst/>
                        </a:rPr>
                        <a:t>5</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a:effectLst/>
                        </a:rPr>
                        <a:t>0.35</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a:effectLst/>
                        </a:rPr>
                        <a:t>10</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599444437"/>
                  </a:ext>
                </a:extLst>
              </a:tr>
              <a:tr h="245765">
                <a:tc>
                  <a:txBody>
                    <a:bodyPr/>
                    <a:lstStyle/>
                    <a:p>
                      <a:pPr marL="0" marR="0" algn="ctr">
                        <a:spcBef>
                          <a:spcPts val="0"/>
                        </a:spcBef>
                        <a:spcAft>
                          <a:spcPts val="0"/>
                        </a:spcAft>
                      </a:pPr>
                      <a:r>
                        <a:rPr lang="hr-HR" sz="1000">
                          <a:effectLst/>
                        </a:rPr>
                        <a:t>VN+SN - M  (NN)</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a:effectLst/>
                        </a:rPr>
                        <a:t>1787</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dirty="0">
                          <a:effectLst/>
                        </a:rPr>
                        <a:t>5</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a:effectLst/>
                        </a:rPr>
                        <a:t>0.44</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a:effectLst/>
                        </a:rPr>
                        <a:t>10</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375869479"/>
                  </a:ext>
                </a:extLst>
              </a:tr>
              <a:tr h="245765">
                <a:tc>
                  <a:txBody>
                    <a:bodyPr/>
                    <a:lstStyle/>
                    <a:p>
                      <a:pPr marL="0" marR="0" algn="ctr">
                        <a:spcBef>
                          <a:spcPts val="0"/>
                        </a:spcBef>
                        <a:spcAft>
                          <a:spcPts val="0"/>
                        </a:spcAft>
                      </a:pPr>
                      <a:r>
                        <a:rPr lang="hr-HR" sz="1000">
                          <a:effectLst/>
                        </a:rPr>
                        <a:t>VN+SN - M+NN</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dirty="0">
                          <a:effectLst/>
                        </a:rPr>
                        <a:t>1313</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a:effectLst/>
                        </a:rPr>
                        <a:t>5</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a:effectLst/>
                        </a:rPr>
                        <a:t>0.40</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a:effectLst/>
                        </a:rPr>
                        <a:t>10</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849275112"/>
                  </a:ext>
                </a:extLst>
              </a:tr>
              <a:tr h="245765">
                <a:tc>
                  <a:txBody>
                    <a:bodyPr/>
                    <a:lstStyle/>
                    <a:p>
                      <a:pPr marL="0" marR="0" algn="ctr">
                        <a:spcBef>
                          <a:spcPts val="0"/>
                        </a:spcBef>
                        <a:spcAft>
                          <a:spcPts val="0"/>
                        </a:spcAft>
                      </a:pPr>
                      <a:r>
                        <a:rPr lang="hr-HR" sz="1000">
                          <a:effectLst/>
                        </a:rPr>
                        <a:t>NN – M (VN+SN)</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a:effectLst/>
                        </a:rPr>
                        <a:t>1188</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a:effectLst/>
                        </a:rPr>
                        <a:t>5</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a:effectLst/>
                        </a:rPr>
                        <a:t>0.95</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a:effectLst/>
                        </a:rPr>
                        <a:t>10</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251990712"/>
                  </a:ext>
                </a:extLst>
              </a:tr>
              <a:tr h="245765">
                <a:tc>
                  <a:txBody>
                    <a:bodyPr/>
                    <a:lstStyle/>
                    <a:p>
                      <a:pPr marL="0" marR="0" algn="ctr">
                        <a:spcBef>
                          <a:spcPts val="0"/>
                        </a:spcBef>
                        <a:spcAft>
                          <a:spcPts val="0"/>
                        </a:spcAft>
                      </a:pPr>
                      <a:r>
                        <a:rPr lang="hr-HR" sz="1000">
                          <a:effectLst/>
                        </a:rPr>
                        <a:t>NN – M +VN+SN</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a:effectLst/>
                        </a:rPr>
                        <a:t>1790</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a:effectLst/>
                        </a:rPr>
                        <a:t>5</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a:effectLst/>
                        </a:rPr>
                        <a:t>0.71</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dirty="0">
                          <a:effectLst/>
                        </a:rPr>
                        <a:t>10</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338864572"/>
                  </a:ext>
                </a:extLst>
              </a:tr>
            </a:tbl>
          </a:graphicData>
        </a:graphic>
      </p:graphicFrame>
      <p:sp>
        <p:nvSpPr>
          <p:cNvPr id="10" name="Rectangle 1"/>
          <p:cNvSpPr>
            <a:spLocks noChangeArrowheads="1"/>
          </p:cNvSpPr>
          <p:nvPr/>
        </p:nvSpPr>
        <p:spPr bwMode="auto">
          <a:xfrm>
            <a:off x="658368" y="2291553"/>
            <a:ext cx="10488168"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hr-HR" altLang="en-US" sz="1600" b="0"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Tabela XI. Rezultati ispitivanja Riso i tgδ svedeni na 20</a:t>
            </a:r>
            <a:r>
              <a:rPr kumimoji="0" lang="hr-HR" altLang="en-US" sz="1600" b="0"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kumimoji="0" lang="hr-HR" altLang="en-US" sz="1600" b="0"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C nakon završenog drugog ciklusa revitalizacije</a:t>
            </a:r>
            <a:endParaRPr kumimoji="0" lang="en-US" altLang="en-US" sz="1600" b="0" i="0" u="none" strike="noStrike" cap="none" normalizeH="0" baseline="0" dirty="0" smtClean="0">
              <a:ln>
                <a:noFill/>
              </a:ln>
              <a:solidFill>
                <a:schemeClr val="bg1"/>
              </a:solidFill>
              <a:effectLst/>
              <a:sym typeface="Symbol" panose="05050102010706020507" pitchFamily="18" charset="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endParaRPr>
          </a:p>
        </p:txBody>
      </p:sp>
      <p:sp>
        <p:nvSpPr>
          <p:cNvPr id="11" name="Rectangle 10"/>
          <p:cNvSpPr/>
          <p:nvPr/>
        </p:nvSpPr>
        <p:spPr>
          <a:xfrm>
            <a:off x="484632" y="4579126"/>
            <a:ext cx="11109960" cy="1477328"/>
          </a:xfrm>
          <a:prstGeom prst="rect">
            <a:avLst/>
          </a:prstGeom>
        </p:spPr>
        <p:txBody>
          <a:bodyPr wrap="square">
            <a:spAutoFit/>
          </a:bodyPr>
          <a:lstStyle/>
          <a:p>
            <a:pPr algn="just"/>
            <a:r>
              <a:rPr lang="hr-HR" dirty="0" smtClean="0">
                <a:solidFill>
                  <a:schemeClr val="bg1"/>
                </a:solidFill>
                <a:latin typeface="Arial" panose="020B0604020202020204" pitchFamily="34" charset="0"/>
                <a:ea typeface="Times New Roman" panose="02020603050405020304" pitchFamily="18" charset="0"/>
              </a:rPr>
              <a:t>	Rezultati </a:t>
            </a:r>
            <a:r>
              <a:rPr lang="hr-HR" dirty="0">
                <a:solidFill>
                  <a:schemeClr val="bg1"/>
                </a:solidFill>
                <a:latin typeface="Arial" panose="020B0604020202020204" pitchFamily="34" charset="0"/>
                <a:ea typeface="Times New Roman" panose="02020603050405020304" pitchFamily="18" charset="0"/>
              </a:rPr>
              <a:t>gasne-hromatografije ulje, uzorkovanog nakog završenog drugog ciklusa nijesu ukazali na postojanje problema u transformatoru koji bi doveli do razvoja gasova kvara. Za detekciju gasova rastvorenih u ulju, Odjeljenje ispitivanja koristi mikro gasni hromatograf koji mjeri koncentraciju sljedećih sedam gasova kvara rastvorenih u ulju: CH4, C2H4, C2H6, C2H2, H2, CO, CO2. Takođe mjeri dvije komponente vazduha: N2 i O2.</a:t>
            </a:r>
            <a:endParaRPr lang="en-US" dirty="0">
              <a:solidFill>
                <a:schemeClr val="bg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5468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4944" y="1088559"/>
            <a:ext cx="10872216" cy="3016210"/>
          </a:xfrm>
          <a:prstGeom prst="rect">
            <a:avLst/>
          </a:prstGeom>
        </p:spPr>
        <p:txBody>
          <a:bodyPr wrap="square">
            <a:spAutoFit/>
          </a:bodyPr>
          <a:lstStyle/>
          <a:p>
            <a:pPr algn="just"/>
            <a:r>
              <a:rPr lang="hr-HR" dirty="0" smtClean="0">
                <a:solidFill>
                  <a:schemeClr val="bg1"/>
                </a:solidFill>
                <a:latin typeface="Arial" panose="020B0604020202020204" pitchFamily="34" charset="0"/>
                <a:ea typeface="Times New Roman" panose="02020603050405020304" pitchFamily="18" charset="0"/>
              </a:rPr>
              <a:t>	Treći </a:t>
            </a:r>
            <a:r>
              <a:rPr lang="hr-HR" dirty="0">
                <a:solidFill>
                  <a:schemeClr val="bg1"/>
                </a:solidFill>
                <a:latin typeface="Arial" panose="020B0604020202020204" pitchFamily="34" charset="0"/>
                <a:ea typeface="Times New Roman" panose="02020603050405020304" pitchFamily="18" charset="0"/>
              </a:rPr>
              <a:t>i završni ciklus revitalizacije, nastavljen je u on-line režimu i trajao je tri nedelje. Nakon završenog procesa revitalizacije ponovo je urađeno mjerenje otpora izolacije i faktora dielektričnih gubitaka.  Uzet je uzorak ulja koji je poslat nezavisnom institutu i urađene su DGA i  FHE analize.</a:t>
            </a:r>
            <a:r>
              <a:rPr lang="hr-HR" sz="2800" dirty="0">
                <a:solidFill>
                  <a:schemeClr val="bg1"/>
                </a:solidFill>
                <a:latin typeface="Cambria" panose="02040503050406030204" pitchFamily="18" charset="0"/>
                <a:ea typeface="Times New Roman" panose="02020603050405020304" pitchFamily="18" charset="0"/>
                <a:cs typeface="Segoe UI Semilight" panose="020B0402040204020203" pitchFamily="34" charset="0"/>
              </a:rPr>
              <a:t> </a:t>
            </a:r>
            <a:r>
              <a:rPr lang="hr-HR" dirty="0">
                <a:solidFill>
                  <a:schemeClr val="bg1"/>
                </a:solidFill>
                <a:latin typeface="Arial" panose="020B0604020202020204" pitchFamily="34" charset="0"/>
                <a:ea typeface="Times New Roman" panose="02020603050405020304" pitchFamily="18" charset="0"/>
              </a:rPr>
              <a:t>Nakon toga je izvršeno  inhibiranje ulja – dodavanjem 125 kg antioksidacionog inhibitora ulja, po preporukama, što čini 0,25% zapremine ulja. Procjena sadržaja vode u celuloznoj izolaciji nije rađena jer je potrebno da transformator bude u pogonu duži period, sa ujednačenim radnim temperaturama ulja, kako bi se uspostavila termodinamička ravnoteža. </a:t>
            </a:r>
            <a:endParaRPr lang="hr-HR" dirty="0" smtClean="0">
              <a:solidFill>
                <a:schemeClr val="bg1"/>
              </a:solidFill>
              <a:latin typeface="Arial" panose="020B0604020202020204" pitchFamily="34" charset="0"/>
              <a:ea typeface="Times New Roman" panose="02020603050405020304" pitchFamily="18" charset="0"/>
            </a:endParaRPr>
          </a:p>
          <a:p>
            <a:pPr algn="just"/>
            <a:endParaRPr lang="hr-HR" dirty="0">
              <a:solidFill>
                <a:schemeClr val="bg1"/>
              </a:solidFill>
              <a:latin typeface="Arial" panose="020B0604020202020204" pitchFamily="34" charset="0"/>
              <a:ea typeface="Times New Roman" panose="02020603050405020304" pitchFamily="18" charset="0"/>
            </a:endParaRPr>
          </a:p>
          <a:p>
            <a:pPr algn="just"/>
            <a:r>
              <a:rPr lang="hr-HR" dirty="0" smtClean="0">
                <a:solidFill>
                  <a:schemeClr val="bg1"/>
                </a:solidFill>
                <a:latin typeface="Arial" panose="020B0604020202020204" pitchFamily="34" charset="0"/>
                <a:ea typeface="Times New Roman" panose="02020603050405020304" pitchFamily="18" charset="0"/>
              </a:rPr>
              <a:t>	Parametri </a:t>
            </a:r>
            <a:r>
              <a:rPr lang="hr-HR" dirty="0">
                <a:solidFill>
                  <a:schemeClr val="bg1"/>
                </a:solidFill>
                <a:latin typeface="Arial" panose="020B0604020202020204" pitchFamily="34" charset="0"/>
                <a:ea typeface="Times New Roman" panose="02020603050405020304" pitchFamily="18" charset="0"/>
              </a:rPr>
              <a:t>stanja koji karakterišu stanje IS-a nakon obavljene revitalizacije </a:t>
            </a:r>
            <a:r>
              <a:rPr lang="hr-HR" dirty="0" smtClean="0">
                <a:solidFill>
                  <a:schemeClr val="bg1"/>
                </a:solidFill>
                <a:latin typeface="Arial" panose="020B0604020202020204" pitchFamily="34" charset="0"/>
                <a:ea typeface="Times New Roman" panose="02020603050405020304" pitchFamily="18" charset="0"/>
              </a:rPr>
              <a:t>prikazani </a:t>
            </a:r>
            <a:r>
              <a:rPr lang="hr-HR" dirty="0">
                <a:solidFill>
                  <a:schemeClr val="bg1"/>
                </a:solidFill>
                <a:latin typeface="Arial" panose="020B0604020202020204" pitchFamily="34" charset="0"/>
                <a:ea typeface="Times New Roman" panose="02020603050405020304" pitchFamily="18" charset="0"/>
              </a:rPr>
              <a:t>su u narednim tabelama.</a:t>
            </a:r>
            <a:endParaRPr lang="en-US" dirty="0">
              <a:solidFill>
                <a:schemeClr val="bg1"/>
              </a:solidFill>
              <a:latin typeface="Times New Roman" panose="02020603050405020304" pitchFamily="18" charset="0"/>
              <a:ea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04125003"/>
              </p:ext>
            </p:extLst>
          </p:nvPr>
        </p:nvGraphicFramePr>
        <p:xfrm>
          <a:off x="1938529" y="4489703"/>
          <a:ext cx="7726680" cy="1709929"/>
        </p:xfrm>
        <a:graphic>
          <a:graphicData uri="http://schemas.openxmlformats.org/drawingml/2006/table">
            <a:tbl>
              <a:tblPr>
                <a:tableStyleId>{5C22544A-7EE6-4342-B048-85BDC9FD1C3A}</a:tableStyleId>
              </a:tblPr>
              <a:tblGrid>
                <a:gridCol w="2191235">
                  <a:extLst>
                    <a:ext uri="{9D8B030D-6E8A-4147-A177-3AD203B41FA5}">
                      <a16:colId xmlns:a16="http://schemas.microsoft.com/office/drawing/2014/main" xmlns="" val="2649097300"/>
                    </a:ext>
                  </a:extLst>
                </a:gridCol>
                <a:gridCol w="1525203">
                  <a:extLst>
                    <a:ext uri="{9D8B030D-6E8A-4147-A177-3AD203B41FA5}">
                      <a16:colId xmlns:a16="http://schemas.microsoft.com/office/drawing/2014/main" xmlns="" val="3887220451"/>
                    </a:ext>
                  </a:extLst>
                </a:gridCol>
                <a:gridCol w="1621187">
                  <a:extLst>
                    <a:ext uri="{9D8B030D-6E8A-4147-A177-3AD203B41FA5}">
                      <a16:colId xmlns:a16="http://schemas.microsoft.com/office/drawing/2014/main" xmlns="" val="612285426"/>
                    </a:ext>
                  </a:extLst>
                </a:gridCol>
                <a:gridCol w="1525203">
                  <a:extLst>
                    <a:ext uri="{9D8B030D-6E8A-4147-A177-3AD203B41FA5}">
                      <a16:colId xmlns:a16="http://schemas.microsoft.com/office/drawing/2014/main" xmlns="" val="162440665"/>
                    </a:ext>
                  </a:extLst>
                </a:gridCol>
                <a:gridCol w="863852">
                  <a:extLst>
                    <a:ext uri="{9D8B030D-6E8A-4147-A177-3AD203B41FA5}">
                      <a16:colId xmlns:a16="http://schemas.microsoft.com/office/drawing/2014/main" xmlns="" val="281528286"/>
                    </a:ext>
                  </a:extLst>
                </a:gridCol>
              </a:tblGrid>
              <a:tr h="468741">
                <a:tc>
                  <a:txBody>
                    <a:bodyPr/>
                    <a:lstStyle/>
                    <a:p>
                      <a:pPr marL="0" marR="0" algn="ctr">
                        <a:spcBef>
                          <a:spcPts val="0"/>
                        </a:spcBef>
                        <a:spcAft>
                          <a:spcPts val="0"/>
                        </a:spcAft>
                      </a:pPr>
                      <a:r>
                        <a:rPr lang="hr-HR" sz="1000">
                          <a:effectLst/>
                        </a:rPr>
                        <a:t>Relacija ispitivanja</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a:effectLst/>
                        </a:rPr>
                        <a:t>Riso </a:t>
                      </a:r>
                      <a:r>
                        <a:rPr lang="en-US" sz="1000">
                          <a:effectLst/>
                        </a:rPr>
                        <a:t>[</a:t>
                      </a:r>
                      <a:r>
                        <a:rPr lang="hr-HR" sz="1000">
                          <a:effectLst/>
                        </a:rPr>
                        <a:t> M</a:t>
                      </a:r>
                      <a:r>
                        <a:rPr lang="hr-HR" sz="1000">
                          <a:effectLst/>
                          <a:sym typeface="Symbol" panose="05050102010706020507" pitchFamily="18" charset="2"/>
                        </a:rPr>
                        <a:t></a:t>
                      </a:r>
                      <a:r>
                        <a:rPr lang="en-US" sz="1000">
                          <a:effectLst/>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a:effectLst/>
                        </a:rPr>
                        <a:t>Napon JSS [kV]</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a:effectLst/>
                        </a:rPr>
                        <a:t>tgδ</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a:effectLst/>
                        </a:rPr>
                        <a:t>Ui</a:t>
                      </a:r>
                      <a:endParaRPr lang="en-US" sz="1000">
                        <a:effectLst/>
                      </a:endParaRPr>
                    </a:p>
                    <a:p>
                      <a:pPr marL="0" marR="0" algn="ctr">
                        <a:spcBef>
                          <a:spcPts val="0"/>
                        </a:spcBef>
                        <a:spcAft>
                          <a:spcPts val="0"/>
                        </a:spcAft>
                      </a:pPr>
                      <a:r>
                        <a:rPr lang="hr-HR" sz="1000">
                          <a:effectLst/>
                        </a:rPr>
                        <a:t>(kV)</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560661355"/>
                  </a:ext>
                </a:extLst>
              </a:tr>
              <a:tr h="245112">
                <a:tc>
                  <a:txBody>
                    <a:bodyPr/>
                    <a:lstStyle/>
                    <a:p>
                      <a:pPr marL="0" marR="0" algn="ctr">
                        <a:spcBef>
                          <a:spcPts val="0"/>
                        </a:spcBef>
                        <a:spcAft>
                          <a:spcPts val="0"/>
                        </a:spcAft>
                      </a:pPr>
                      <a:r>
                        <a:rPr lang="hr-HR" sz="1000">
                          <a:effectLst/>
                        </a:rPr>
                        <a:t>VN+SN - NN (M)</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b="1" dirty="0">
                          <a:solidFill>
                            <a:srgbClr val="FF0000"/>
                          </a:solidFill>
                          <a:effectLst/>
                        </a:rPr>
                        <a:t>6402</a:t>
                      </a:r>
                      <a:endParaRPr lang="en-US" sz="1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a:effectLst/>
                        </a:rPr>
                        <a:t>5</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b="1" dirty="0">
                          <a:solidFill>
                            <a:srgbClr val="FF0000"/>
                          </a:solidFill>
                          <a:effectLst/>
                        </a:rPr>
                        <a:t>0.21</a:t>
                      </a:r>
                      <a:endParaRPr lang="en-US" sz="1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a:effectLst/>
                        </a:rPr>
                        <a:t>10</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160015663"/>
                  </a:ext>
                </a:extLst>
              </a:tr>
              <a:tr h="234370">
                <a:tc>
                  <a:txBody>
                    <a:bodyPr/>
                    <a:lstStyle/>
                    <a:p>
                      <a:pPr marL="0" marR="0" algn="ctr">
                        <a:spcBef>
                          <a:spcPts val="0"/>
                        </a:spcBef>
                        <a:spcAft>
                          <a:spcPts val="0"/>
                        </a:spcAft>
                      </a:pPr>
                      <a:r>
                        <a:rPr lang="hr-HR" sz="1000">
                          <a:effectLst/>
                        </a:rPr>
                        <a:t>VN+SN - M  (NN)</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b="1" dirty="0">
                          <a:solidFill>
                            <a:srgbClr val="FF0000"/>
                          </a:solidFill>
                          <a:effectLst/>
                        </a:rPr>
                        <a:t>1900</a:t>
                      </a:r>
                      <a:endParaRPr lang="en-US" sz="1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a:effectLst/>
                        </a:rPr>
                        <a:t>5</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b="1" dirty="0">
                          <a:solidFill>
                            <a:srgbClr val="FF0000"/>
                          </a:solidFill>
                          <a:effectLst/>
                        </a:rPr>
                        <a:t>0.29</a:t>
                      </a:r>
                      <a:endParaRPr lang="en-US" sz="1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a:effectLst/>
                        </a:rPr>
                        <a:t>10</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65757357"/>
                  </a:ext>
                </a:extLst>
              </a:tr>
              <a:tr h="253902">
                <a:tc>
                  <a:txBody>
                    <a:bodyPr/>
                    <a:lstStyle/>
                    <a:p>
                      <a:pPr marL="0" marR="0" algn="ctr">
                        <a:spcBef>
                          <a:spcPts val="0"/>
                        </a:spcBef>
                        <a:spcAft>
                          <a:spcPts val="0"/>
                        </a:spcAft>
                      </a:pPr>
                      <a:r>
                        <a:rPr lang="hr-HR" sz="1000">
                          <a:effectLst/>
                        </a:rPr>
                        <a:t>VN+SN - M+NN</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b="1" dirty="0">
                          <a:solidFill>
                            <a:srgbClr val="FF0000"/>
                          </a:solidFill>
                          <a:effectLst/>
                        </a:rPr>
                        <a:t>1758</a:t>
                      </a:r>
                      <a:endParaRPr lang="en-US" sz="1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a:effectLst/>
                        </a:rPr>
                        <a:t>5</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b="1" dirty="0">
                          <a:solidFill>
                            <a:srgbClr val="FF0000"/>
                          </a:solidFill>
                          <a:effectLst/>
                        </a:rPr>
                        <a:t>0.26</a:t>
                      </a:r>
                      <a:endParaRPr lang="en-US" sz="1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a:effectLst/>
                        </a:rPr>
                        <a:t>10</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784070277"/>
                  </a:ext>
                </a:extLst>
              </a:tr>
              <a:tr h="253902">
                <a:tc>
                  <a:txBody>
                    <a:bodyPr/>
                    <a:lstStyle/>
                    <a:p>
                      <a:pPr marL="0" marR="0" algn="ctr">
                        <a:spcBef>
                          <a:spcPts val="0"/>
                        </a:spcBef>
                        <a:spcAft>
                          <a:spcPts val="0"/>
                        </a:spcAft>
                      </a:pPr>
                      <a:r>
                        <a:rPr lang="hr-HR" sz="1000">
                          <a:effectLst/>
                        </a:rPr>
                        <a:t>NN – M (VN+SN)</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b="1" dirty="0">
                          <a:solidFill>
                            <a:srgbClr val="FF0000"/>
                          </a:solidFill>
                          <a:effectLst/>
                        </a:rPr>
                        <a:t>1705</a:t>
                      </a:r>
                      <a:endParaRPr lang="en-US" sz="1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a:effectLst/>
                        </a:rPr>
                        <a:t>5</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b="1" dirty="0">
                          <a:solidFill>
                            <a:srgbClr val="FF0000"/>
                          </a:solidFill>
                          <a:effectLst/>
                        </a:rPr>
                        <a:t>0.57</a:t>
                      </a:r>
                      <a:endParaRPr lang="en-US" sz="1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a:effectLst/>
                        </a:rPr>
                        <a:t>10</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629789302"/>
                  </a:ext>
                </a:extLst>
              </a:tr>
              <a:tr h="253902">
                <a:tc>
                  <a:txBody>
                    <a:bodyPr/>
                    <a:lstStyle/>
                    <a:p>
                      <a:pPr marL="0" marR="0" algn="ctr">
                        <a:spcBef>
                          <a:spcPts val="0"/>
                        </a:spcBef>
                        <a:spcAft>
                          <a:spcPts val="0"/>
                        </a:spcAft>
                      </a:pPr>
                      <a:r>
                        <a:rPr lang="hr-HR" sz="1000">
                          <a:effectLst/>
                        </a:rPr>
                        <a:t>NN – M +VN+SN</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b="1" dirty="0">
                          <a:solidFill>
                            <a:srgbClr val="FF0000"/>
                          </a:solidFill>
                          <a:effectLst/>
                        </a:rPr>
                        <a:t>1669</a:t>
                      </a:r>
                      <a:endParaRPr lang="en-US" sz="1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a:effectLst/>
                        </a:rPr>
                        <a:t>5</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b="1" dirty="0">
                          <a:solidFill>
                            <a:srgbClr val="FF0000"/>
                          </a:solidFill>
                          <a:effectLst/>
                        </a:rPr>
                        <a:t>0.42</a:t>
                      </a:r>
                      <a:endParaRPr lang="en-US" sz="1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dirty="0">
                          <a:effectLst/>
                        </a:rPr>
                        <a:t>10</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272537443"/>
                  </a:ext>
                </a:extLst>
              </a:tr>
            </a:tbl>
          </a:graphicData>
        </a:graphic>
      </p:graphicFrame>
      <p:sp>
        <p:nvSpPr>
          <p:cNvPr id="4" name="Rectangle 1"/>
          <p:cNvSpPr>
            <a:spLocks noChangeArrowheads="1"/>
          </p:cNvSpPr>
          <p:nvPr/>
        </p:nvSpPr>
        <p:spPr bwMode="auto">
          <a:xfrm>
            <a:off x="1408176" y="4138723"/>
            <a:ext cx="1015898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r-HR" altLang="en-US" sz="1600" b="0"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Tabela XIII. Rezultati ispitivanja Riso i tgδ svedeni na 20</a:t>
            </a:r>
            <a:r>
              <a:rPr kumimoji="0" lang="hr-HR" altLang="en-US" sz="1600" b="0"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kumimoji="0" lang="hr-HR" altLang="en-US" sz="1600" b="0"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C nakon završenog trećeg ciklusa revitalizacije</a:t>
            </a:r>
            <a:endParaRPr kumimoji="0" lang="en-US" altLang="en-US" sz="1600" b="0" i="0" u="none" strike="noStrike" cap="none" normalizeH="0" baseline="0" dirty="0" smtClean="0">
              <a:ln>
                <a:noFill/>
              </a:ln>
              <a:solidFill>
                <a:schemeClr val="bg1"/>
              </a:solidFill>
              <a:effectLst/>
              <a:sym typeface="Symbol" panose="05050102010706020507" pitchFamily="18" charset="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endParaRPr>
          </a:p>
        </p:txBody>
      </p:sp>
    </p:spTree>
    <p:extLst>
      <p:ext uri="{BB962C8B-B14F-4D97-AF65-F5344CB8AC3E}">
        <p14:creationId xmlns:p14="http://schemas.microsoft.com/office/powerpoint/2010/main" val="13645755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82710625"/>
              </p:ext>
            </p:extLst>
          </p:nvPr>
        </p:nvGraphicFramePr>
        <p:xfrm>
          <a:off x="1834896" y="1240999"/>
          <a:ext cx="8065008" cy="2276857"/>
        </p:xfrm>
        <a:graphic>
          <a:graphicData uri="http://schemas.openxmlformats.org/drawingml/2006/table">
            <a:tbl>
              <a:tblPr firstRow="1" firstCol="1" bandRow="1">
                <a:tableStyleId>{5C22544A-7EE6-4342-B048-85BDC9FD1C3A}</a:tableStyleId>
              </a:tblPr>
              <a:tblGrid>
                <a:gridCol w="1536058">
                  <a:extLst>
                    <a:ext uri="{9D8B030D-6E8A-4147-A177-3AD203B41FA5}">
                      <a16:colId xmlns:a16="http://schemas.microsoft.com/office/drawing/2014/main" xmlns="" val="3710688859"/>
                    </a:ext>
                  </a:extLst>
                </a:gridCol>
                <a:gridCol w="1025899">
                  <a:extLst>
                    <a:ext uri="{9D8B030D-6E8A-4147-A177-3AD203B41FA5}">
                      <a16:colId xmlns:a16="http://schemas.microsoft.com/office/drawing/2014/main" xmlns="" val="845639089"/>
                    </a:ext>
                  </a:extLst>
                </a:gridCol>
                <a:gridCol w="1303281">
                  <a:extLst>
                    <a:ext uri="{9D8B030D-6E8A-4147-A177-3AD203B41FA5}">
                      <a16:colId xmlns:a16="http://schemas.microsoft.com/office/drawing/2014/main" xmlns="" val="2507036533"/>
                    </a:ext>
                  </a:extLst>
                </a:gridCol>
                <a:gridCol w="1030078">
                  <a:extLst>
                    <a:ext uri="{9D8B030D-6E8A-4147-A177-3AD203B41FA5}">
                      <a16:colId xmlns:a16="http://schemas.microsoft.com/office/drawing/2014/main" xmlns="" val="461120693"/>
                    </a:ext>
                  </a:extLst>
                </a:gridCol>
                <a:gridCol w="974324">
                  <a:extLst>
                    <a:ext uri="{9D8B030D-6E8A-4147-A177-3AD203B41FA5}">
                      <a16:colId xmlns:a16="http://schemas.microsoft.com/office/drawing/2014/main" xmlns="" val="3595673692"/>
                    </a:ext>
                  </a:extLst>
                </a:gridCol>
                <a:gridCol w="1148561">
                  <a:extLst>
                    <a:ext uri="{9D8B030D-6E8A-4147-A177-3AD203B41FA5}">
                      <a16:colId xmlns:a16="http://schemas.microsoft.com/office/drawing/2014/main" xmlns="" val="2120439413"/>
                    </a:ext>
                  </a:extLst>
                </a:gridCol>
                <a:gridCol w="1046807">
                  <a:extLst>
                    <a:ext uri="{9D8B030D-6E8A-4147-A177-3AD203B41FA5}">
                      <a16:colId xmlns:a16="http://schemas.microsoft.com/office/drawing/2014/main" xmlns="" val="4260877337"/>
                    </a:ext>
                  </a:extLst>
                </a:gridCol>
              </a:tblGrid>
              <a:tr h="845690">
                <a:tc>
                  <a:txBody>
                    <a:bodyPr/>
                    <a:lstStyle/>
                    <a:p>
                      <a:pPr marL="0" marR="0" algn="ctr">
                        <a:spcBef>
                          <a:spcPts val="0"/>
                        </a:spcBef>
                        <a:spcAft>
                          <a:spcPts val="0"/>
                        </a:spcAft>
                      </a:pPr>
                      <a:r>
                        <a:rPr lang="hr-HR" sz="1400" dirty="0">
                          <a:effectLst/>
                        </a:rPr>
                        <a:t>Datum</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400" dirty="0">
                          <a:effectLst/>
                        </a:rPr>
                        <a:t>Up, kV/cm</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400" dirty="0">
                          <a:effectLst/>
                        </a:rPr>
                        <a:t>Nb, mg</a:t>
                      </a:r>
                      <a:r>
                        <a:rPr lang="hr-HR" sz="1400" baseline="-25000" dirty="0">
                          <a:effectLst/>
                        </a:rPr>
                        <a:t>koh</a:t>
                      </a:r>
                      <a:r>
                        <a:rPr lang="hr-HR" sz="1400" dirty="0">
                          <a:effectLst/>
                        </a:rPr>
                        <a:t>/g</a:t>
                      </a:r>
                      <a:r>
                        <a:rPr lang="hr-HR" sz="1400" baseline="-25000" dirty="0">
                          <a:effectLst/>
                        </a:rPr>
                        <a:t>ulja</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400" dirty="0">
                          <a:effectLst/>
                        </a:rPr>
                        <a:t>σ, </a:t>
                      </a:r>
                      <a:endParaRPr lang="en-US" sz="1400" dirty="0">
                        <a:effectLst/>
                      </a:endParaRPr>
                    </a:p>
                    <a:p>
                      <a:pPr marL="0" marR="0" algn="ctr">
                        <a:spcBef>
                          <a:spcPts val="0"/>
                        </a:spcBef>
                        <a:spcAft>
                          <a:spcPts val="0"/>
                        </a:spcAft>
                      </a:pPr>
                      <a:r>
                        <a:rPr lang="hr-HR" sz="1400" dirty="0">
                          <a:effectLst/>
                        </a:rPr>
                        <a:t>mN/m</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400" dirty="0">
                          <a:effectLst/>
                        </a:rPr>
                        <a:t>tg δ,</a:t>
                      </a:r>
                      <a:endParaRPr lang="en-US" sz="1400" dirty="0">
                        <a:effectLst/>
                      </a:endParaRPr>
                    </a:p>
                    <a:p>
                      <a:pPr marL="0" marR="0" algn="ctr">
                        <a:spcBef>
                          <a:spcPts val="0"/>
                        </a:spcBef>
                        <a:spcAft>
                          <a:spcPts val="0"/>
                        </a:spcAft>
                      </a:pPr>
                      <a:r>
                        <a:rPr lang="hr-HR" sz="1400" dirty="0">
                          <a:effectLst/>
                        </a:rPr>
                        <a:t>%</a:t>
                      </a:r>
                      <a:r>
                        <a:rPr lang="hr-HR" sz="1400" baseline="-25000" dirty="0">
                          <a:effectLst/>
                        </a:rPr>
                        <a:t>o</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400">
                          <a:effectLst/>
                        </a:rPr>
                        <a:t>r,</a:t>
                      </a:r>
                      <a:endParaRPr lang="en-US" sz="1400">
                        <a:effectLst/>
                      </a:endParaRPr>
                    </a:p>
                    <a:p>
                      <a:pPr marL="0" marR="0" algn="ctr">
                        <a:spcBef>
                          <a:spcPts val="0"/>
                        </a:spcBef>
                        <a:spcAft>
                          <a:spcPts val="0"/>
                        </a:spcAft>
                      </a:pPr>
                      <a:r>
                        <a:rPr lang="hr-HR" sz="1400">
                          <a:effectLst/>
                        </a:rPr>
                        <a:t>GΩm</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hr-HR" sz="1400" dirty="0" smtClean="0">
                        <a:effectLst/>
                      </a:endParaRPr>
                    </a:p>
                    <a:p>
                      <a:pPr marL="0" marR="0" algn="ctr">
                        <a:spcBef>
                          <a:spcPts val="0"/>
                        </a:spcBef>
                        <a:spcAft>
                          <a:spcPts val="0"/>
                        </a:spcAft>
                      </a:pPr>
                      <a:r>
                        <a:rPr lang="hr-HR" sz="1400" dirty="0" smtClean="0">
                          <a:effectLst/>
                        </a:rPr>
                        <a:t>H</a:t>
                      </a:r>
                      <a:r>
                        <a:rPr lang="hr-HR" sz="1400" baseline="-25000" dirty="0" smtClean="0">
                          <a:effectLst/>
                        </a:rPr>
                        <a:t>2</a:t>
                      </a:r>
                      <a:r>
                        <a:rPr lang="hr-HR" sz="1400" dirty="0" smtClean="0">
                          <a:effectLst/>
                        </a:rPr>
                        <a:t>O</a:t>
                      </a:r>
                      <a:r>
                        <a:rPr lang="hr-HR" sz="1400" dirty="0">
                          <a:effectLst/>
                        </a:rPr>
                        <a:t>,</a:t>
                      </a:r>
                      <a:endParaRPr lang="en-US" sz="1400" dirty="0">
                        <a:effectLst/>
                      </a:endParaRPr>
                    </a:p>
                    <a:p>
                      <a:pPr marL="0" marR="0" algn="ctr">
                        <a:spcBef>
                          <a:spcPts val="0"/>
                        </a:spcBef>
                        <a:spcAft>
                          <a:spcPts val="0"/>
                        </a:spcAft>
                      </a:pPr>
                      <a:r>
                        <a:rPr lang="hr-HR" sz="1400" dirty="0">
                          <a:effectLst/>
                        </a:rPr>
                        <a:t>ppm</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4152195428"/>
                  </a:ext>
                </a:extLst>
              </a:tr>
              <a:tr h="650531">
                <a:tc>
                  <a:txBody>
                    <a:bodyPr/>
                    <a:lstStyle/>
                    <a:p>
                      <a:pPr marL="0" marR="0" algn="ctr">
                        <a:spcBef>
                          <a:spcPts val="0"/>
                        </a:spcBef>
                        <a:spcAft>
                          <a:spcPts val="0"/>
                        </a:spcAft>
                      </a:pPr>
                      <a:r>
                        <a:rPr lang="hr-HR" sz="1600" dirty="0">
                          <a:effectLst/>
                        </a:rPr>
                        <a:t>20. 11. 2019.</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600" dirty="0">
                          <a:effectLst/>
                        </a:rPr>
                        <a:t>288</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600">
                          <a:effectLst/>
                        </a:rPr>
                        <a:t>0,02</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600">
                          <a:effectLst/>
                        </a:rPr>
                        <a:t>36</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600">
                          <a:effectLst/>
                        </a:rPr>
                        <a:t>4,6</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600">
                          <a:effectLst/>
                        </a:rPr>
                        <a:t>94,9</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600">
                          <a:effectLst/>
                        </a:rPr>
                        <a:t>7</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370472550"/>
                  </a:ext>
                </a:extLst>
              </a:tr>
              <a:tr h="780636">
                <a:tc>
                  <a:txBody>
                    <a:bodyPr/>
                    <a:lstStyle/>
                    <a:p>
                      <a:pPr marL="0" marR="0" algn="ctr">
                        <a:spcBef>
                          <a:spcPts val="0"/>
                        </a:spcBef>
                        <a:spcAft>
                          <a:spcPts val="0"/>
                        </a:spcAft>
                      </a:pPr>
                      <a:r>
                        <a:rPr lang="hr-HR" sz="1600">
                          <a:effectLst/>
                        </a:rPr>
                        <a:t>Garantovane</a:t>
                      </a:r>
                      <a:endParaRPr lang="en-US" sz="1600">
                        <a:effectLst/>
                      </a:endParaRPr>
                    </a:p>
                    <a:p>
                      <a:pPr marL="0" marR="0" algn="ctr">
                        <a:spcBef>
                          <a:spcPts val="0"/>
                        </a:spcBef>
                        <a:spcAft>
                          <a:spcPts val="0"/>
                        </a:spcAft>
                      </a:pPr>
                      <a:r>
                        <a:rPr lang="hr-HR" sz="1600">
                          <a:effectLst/>
                        </a:rPr>
                        <a:t>vrijednosti</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600" dirty="0">
                          <a:effectLst/>
                        </a:rPr>
                        <a:t>270</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sr-Latn-BA" sz="1600" dirty="0">
                          <a:effectLst/>
                        </a:rPr>
                        <a:t>≤ 0.03</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sr-Latn-BA" sz="1600" dirty="0">
                          <a:effectLst/>
                        </a:rPr>
                        <a:t>≥ 35</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sr-Latn-BA" sz="1600" dirty="0">
                          <a:effectLst/>
                        </a:rPr>
                        <a:t>≤ 15</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600" dirty="0">
                          <a:effectLst/>
                        </a:rPr>
                        <a:t>-</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sr-Latn-BA" sz="1600" dirty="0">
                          <a:effectLst/>
                        </a:rPr>
                        <a:t>≤ 10</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398228610"/>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201033969"/>
              </p:ext>
            </p:extLst>
          </p:nvPr>
        </p:nvGraphicFramePr>
        <p:xfrm>
          <a:off x="454151" y="4413131"/>
          <a:ext cx="11247121" cy="1567045"/>
        </p:xfrm>
        <a:graphic>
          <a:graphicData uri="http://schemas.openxmlformats.org/drawingml/2006/table">
            <a:tbl>
              <a:tblPr firstRow="1" firstCol="1" bandRow="1">
                <a:tableStyleId>{5C22544A-7EE6-4342-B048-85BDC9FD1C3A}</a:tableStyleId>
              </a:tblPr>
              <a:tblGrid>
                <a:gridCol w="1493534">
                  <a:extLst>
                    <a:ext uri="{9D8B030D-6E8A-4147-A177-3AD203B41FA5}">
                      <a16:colId xmlns:a16="http://schemas.microsoft.com/office/drawing/2014/main" xmlns="" val="2591003623"/>
                    </a:ext>
                  </a:extLst>
                </a:gridCol>
                <a:gridCol w="986565">
                  <a:extLst>
                    <a:ext uri="{9D8B030D-6E8A-4147-A177-3AD203B41FA5}">
                      <a16:colId xmlns:a16="http://schemas.microsoft.com/office/drawing/2014/main" xmlns="" val="3596313126"/>
                    </a:ext>
                  </a:extLst>
                </a:gridCol>
                <a:gridCol w="1142959">
                  <a:extLst>
                    <a:ext uri="{9D8B030D-6E8A-4147-A177-3AD203B41FA5}">
                      <a16:colId xmlns:a16="http://schemas.microsoft.com/office/drawing/2014/main" xmlns="" val="2057456656"/>
                    </a:ext>
                  </a:extLst>
                </a:gridCol>
                <a:gridCol w="1119500">
                  <a:extLst>
                    <a:ext uri="{9D8B030D-6E8A-4147-A177-3AD203B41FA5}">
                      <a16:colId xmlns:a16="http://schemas.microsoft.com/office/drawing/2014/main" xmlns="" val="938305952"/>
                    </a:ext>
                  </a:extLst>
                </a:gridCol>
                <a:gridCol w="1218547">
                  <a:extLst>
                    <a:ext uri="{9D8B030D-6E8A-4147-A177-3AD203B41FA5}">
                      <a16:colId xmlns:a16="http://schemas.microsoft.com/office/drawing/2014/main" xmlns="" val="2867212420"/>
                    </a:ext>
                  </a:extLst>
                </a:gridCol>
                <a:gridCol w="1580854">
                  <a:extLst>
                    <a:ext uri="{9D8B030D-6E8A-4147-A177-3AD203B41FA5}">
                      <a16:colId xmlns:a16="http://schemas.microsoft.com/office/drawing/2014/main" xmlns="" val="2224160979"/>
                    </a:ext>
                  </a:extLst>
                </a:gridCol>
                <a:gridCol w="1661656">
                  <a:extLst>
                    <a:ext uri="{9D8B030D-6E8A-4147-A177-3AD203B41FA5}">
                      <a16:colId xmlns:a16="http://schemas.microsoft.com/office/drawing/2014/main" xmlns="" val="2059869723"/>
                    </a:ext>
                  </a:extLst>
                </a:gridCol>
                <a:gridCol w="1036089">
                  <a:extLst>
                    <a:ext uri="{9D8B030D-6E8A-4147-A177-3AD203B41FA5}">
                      <a16:colId xmlns:a16="http://schemas.microsoft.com/office/drawing/2014/main" xmlns="" val="3354194932"/>
                    </a:ext>
                  </a:extLst>
                </a:gridCol>
                <a:gridCol w="1007417">
                  <a:extLst>
                    <a:ext uri="{9D8B030D-6E8A-4147-A177-3AD203B41FA5}">
                      <a16:colId xmlns:a16="http://schemas.microsoft.com/office/drawing/2014/main" xmlns="" val="104911227"/>
                    </a:ext>
                  </a:extLst>
                </a:gridCol>
              </a:tblGrid>
              <a:tr h="1131755">
                <a:tc>
                  <a:txBody>
                    <a:bodyPr/>
                    <a:lstStyle/>
                    <a:p>
                      <a:pPr marL="0" marR="0" algn="ctr">
                        <a:spcBef>
                          <a:spcPts val="0"/>
                        </a:spcBef>
                        <a:spcAft>
                          <a:spcPts val="0"/>
                        </a:spcAft>
                      </a:pPr>
                      <a:r>
                        <a:rPr lang="hr-HR" sz="1600" dirty="0">
                          <a:effectLst/>
                        </a:rPr>
                        <a:t>H2 </a:t>
                      </a:r>
                      <a:endParaRPr lang="en-US" sz="1600" dirty="0">
                        <a:effectLst/>
                      </a:endParaRPr>
                    </a:p>
                    <a:p>
                      <a:pPr marL="0" marR="0" algn="ctr">
                        <a:spcBef>
                          <a:spcPts val="0"/>
                        </a:spcBef>
                        <a:spcAft>
                          <a:spcPts val="0"/>
                        </a:spcAft>
                      </a:pPr>
                      <a:r>
                        <a:rPr lang="hr-HR" sz="1600" dirty="0">
                          <a:effectLst/>
                        </a:rPr>
                        <a:t>vodonik</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600" dirty="0">
                          <a:effectLst/>
                        </a:rPr>
                        <a:t>CH4 </a:t>
                      </a:r>
                      <a:endParaRPr lang="en-US" sz="1600" dirty="0">
                        <a:effectLst/>
                      </a:endParaRPr>
                    </a:p>
                    <a:p>
                      <a:pPr marL="0" marR="0" algn="ctr">
                        <a:spcBef>
                          <a:spcPts val="0"/>
                        </a:spcBef>
                        <a:spcAft>
                          <a:spcPts val="0"/>
                        </a:spcAft>
                      </a:pPr>
                      <a:r>
                        <a:rPr lang="hr-HR" sz="1600" dirty="0">
                          <a:effectLst/>
                        </a:rPr>
                        <a:t>metan</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600" dirty="0">
                          <a:effectLst/>
                        </a:rPr>
                        <a:t>C2H2 acetilen</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600">
                          <a:effectLst/>
                        </a:rPr>
                        <a:t>C2H4</a:t>
                      </a:r>
                      <a:endParaRPr lang="en-US" sz="1600">
                        <a:effectLst/>
                      </a:endParaRPr>
                    </a:p>
                    <a:p>
                      <a:pPr marL="0" marR="0" algn="ctr">
                        <a:spcBef>
                          <a:spcPts val="0"/>
                        </a:spcBef>
                        <a:spcAft>
                          <a:spcPts val="0"/>
                        </a:spcAft>
                      </a:pPr>
                      <a:r>
                        <a:rPr lang="hr-HR" sz="1600">
                          <a:effectLst/>
                        </a:rPr>
                        <a:t>etilen</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600">
                          <a:effectLst/>
                        </a:rPr>
                        <a:t>C2H6 </a:t>
                      </a:r>
                      <a:endParaRPr lang="en-US" sz="1600">
                        <a:effectLst/>
                      </a:endParaRPr>
                    </a:p>
                    <a:p>
                      <a:pPr marL="0" marR="0" algn="ctr">
                        <a:spcBef>
                          <a:spcPts val="0"/>
                        </a:spcBef>
                        <a:spcAft>
                          <a:spcPts val="0"/>
                        </a:spcAft>
                      </a:pPr>
                      <a:r>
                        <a:rPr lang="hr-HR" sz="1600">
                          <a:effectLst/>
                        </a:rPr>
                        <a:t>etan</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600" dirty="0">
                          <a:effectLst/>
                        </a:rPr>
                        <a:t>CO</a:t>
                      </a:r>
                      <a:endParaRPr lang="en-US" sz="1600" dirty="0">
                        <a:effectLst/>
                      </a:endParaRPr>
                    </a:p>
                    <a:p>
                      <a:pPr marL="0" marR="0" algn="ctr">
                        <a:spcBef>
                          <a:spcPts val="0"/>
                        </a:spcBef>
                        <a:spcAft>
                          <a:spcPts val="0"/>
                        </a:spcAft>
                      </a:pPr>
                      <a:r>
                        <a:rPr lang="hr-HR" sz="1600" dirty="0">
                          <a:effectLst/>
                        </a:rPr>
                        <a:t>ugljen(II)oksid</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600">
                          <a:effectLst/>
                        </a:rPr>
                        <a:t>CO2</a:t>
                      </a:r>
                      <a:endParaRPr lang="en-US" sz="1600">
                        <a:effectLst/>
                      </a:endParaRPr>
                    </a:p>
                    <a:p>
                      <a:pPr marL="0" marR="0" algn="ctr">
                        <a:spcBef>
                          <a:spcPts val="0"/>
                        </a:spcBef>
                        <a:spcAft>
                          <a:spcPts val="0"/>
                        </a:spcAft>
                      </a:pPr>
                      <a:r>
                        <a:rPr lang="hr-HR" sz="1600">
                          <a:effectLst/>
                        </a:rPr>
                        <a:t>ugljen(IV)oksid</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600">
                          <a:effectLst/>
                        </a:rPr>
                        <a:t>O2</a:t>
                      </a:r>
                      <a:endParaRPr lang="en-US" sz="1600">
                        <a:effectLst/>
                      </a:endParaRPr>
                    </a:p>
                    <a:p>
                      <a:pPr marL="0" marR="0" algn="ctr">
                        <a:spcBef>
                          <a:spcPts val="0"/>
                        </a:spcBef>
                        <a:spcAft>
                          <a:spcPts val="0"/>
                        </a:spcAft>
                      </a:pPr>
                      <a:r>
                        <a:rPr lang="hr-HR" sz="1600">
                          <a:effectLst/>
                        </a:rPr>
                        <a:t>kiseonik</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600">
                          <a:effectLst/>
                        </a:rPr>
                        <a:t>N2</a:t>
                      </a:r>
                      <a:endParaRPr lang="en-US" sz="1600">
                        <a:effectLst/>
                      </a:endParaRPr>
                    </a:p>
                    <a:p>
                      <a:pPr marL="0" marR="0" algn="ctr">
                        <a:spcBef>
                          <a:spcPts val="0"/>
                        </a:spcBef>
                        <a:spcAft>
                          <a:spcPts val="0"/>
                        </a:spcAft>
                      </a:pPr>
                      <a:r>
                        <a:rPr lang="hr-HR" sz="1600">
                          <a:effectLst/>
                        </a:rPr>
                        <a:t>Azot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696923276"/>
                  </a:ext>
                </a:extLst>
              </a:tr>
              <a:tr h="435290">
                <a:tc>
                  <a:txBody>
                    <a:bodyPr/>
                    <a:lstStyle/>
                    <a:p>
                      <a:pPr marL="0" marR="0" algn="ctr">
                        <a:spcBef>
                          <a:spcPts val="0"/>
                        </a:spcBef>
                        <a:spcAft>
                          <a:spcPts val="0"/>
                        </a:spcAft>
                      </a:pPr>
                      <a:r>
                        <a:rPr lang="hr-HR" sz="1600" dirty="0">
                          <a:effectLst/>
                        </a:rPr>
                        <a:t>12</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600" dirty="0">
                          <a:effectLst/>
                        </a:rPr>
                        <a:t>14</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600" dirty="0">
                          <a:effectLst/>
                        </a:rPr>
                        <a:t>2</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600" dirty="0">
                          <a:effectLst/>
                        </a:rPr>
                        <a:t>34</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600" dirty="0">
                          <a:effectLst/>
                        </a:rPr>
                        <a:t>7</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600" dirty="0">
                          <a:effectLst/>
                        </a:rPr>
                        <a:t>758</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600" dirty="0">
                          <a:effectLst/>
                        </a:rPr>
                        <a:t>168</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600" dirty="0">
                          <a:effectLst/>
                        </a:rPr>
                        <a:t>5812</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600" dirty="0">
                          <a:effectLst/>
                        </a:rPr>
                        <a:t>64495</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726156496"/>
                  </a:ext>
                </a:extLst>
              </a:tr>
            </a:tbl>
          </a:graphicData>
        </a:graphic>
      </p:graphicFrame>
      <p:sp>
        <p:nvSpPr>
          <p:cNvPr id="4" name="Rectangle 1"/>
          <p:cNvSpPr>
            <a:spLocks noChangeArrowheads="1"/>
          </p:cNvSpPr>
          <p:nvPr/>
        </p:nvSpPr>
        <p:spPr bwMode="auto">
          <a:xfrm>
            <a:off x="3886327" y="824784"/>
            <a:ext cx="361515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r-HR" altLang="en-US" sz="1600" b="0"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Tabela XIV. Rezultati FHE analize ulja</a:t>
            </a:r>
            <a:endParaRPr kumimoji="0" lang="en-US" altLang="en-US" sz="1600" b="0" i="0" u="none" strike="noStrike" cap="none" normalizeH="0" baseline="0" dirty="0" smtClean="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altLang="en-US" sz="1600" b="0"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US" altLang="en-US" sz="1600" b="0" i="0" u="none" strike="noStrike" cap="none" normalizeH="0" baseline="0" dirty="0" smtClean="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smtClean="0">
              <a:ln>
                <a:noFill/>
              </a:ln>
              <a:solidFill>
                <a:schemeClr val="tx1"/>
              </a:solidFill>
              <a:effectLst/>
              <a:latin typeface="Arial" panose="020B0604020202020204" pitchFamily="34" charset="0"/>
            </a:endParaRPr>
          </a:p>
        </p:txBody>
      </p:sp>
      <p:sp>
        <p:nvSpPr>
          <p:cNvPr id="5" name="Rectangle 4"/>
          <p:cNvSpPr/>
          <p:nvPr/>
        </p:nvSpPr>
        <p:spPr>
          <a:xfrm>
            <a:off x="3020753" y="3934071"/>
            <a:ext cx="6113918" cy="369332"/>
          </a:xfrm>
          <a:prstGeom prst="rect">
            <a:avLst/>
          </a:prstGeom>
        </p:spPr>
        <p:txBody>
          <a:bodyPr wrap="none">
            <a:spAutoFit/>
          </a:bodyPr>
          <a:lstStyle/>
          <a:p>
            <a:pPr algn="ctr"/>
            <a:r>
              <a:rPr lang="hr-HR" dirty="0">
                <a:solidFill>
                  <a:schemeClr val="bg1"/>
                </a:solidFill>
                <a:latin typeface="Arial" panose="020B0604020202020204" pitchFamily="34" charset="0"/>
                <a:ea typeface="Times New Roman" panose="02020603050405020304" pitchFamily="18" charset="0"/>
              </a:rPr>
              <a:t>Tabela XV. Pojedinačne koncentracije gasova kvara [ppm</a:t>
            </a:r>
            <a:r>
              <a:rPr lang="en-US" dirty="0">
                <a:solidFill>
                  <a:schemeClr val="bg1"/>
                </a:solidFill>
                <a:latin typeface="Arial" panose="020B0604020202020204" pitchFamily="34" charset="0"/>
                <a:ea typeface="Times New Roman" panose="02020603050405020304" pitchFamily="18" charset="0"/>
              </a:rPr>
              <a:t>]</a:t>
            </a:r>
            <a:endParaRPr lang="en-US" dirty="0">
              <a:solidFill>
                <a:schemeClr val="bg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422034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6384" y="1411053"/>
            <a:ext cx="10981944" cy="3139321"/>
          </a:xfrm>
          <a:prstGeom prst="rect">
            <a:avLst/>
          </a:prstGeom>
        </p:spPr>
        <p:txBody>
          <a:bodyPr wrap="square">
            <a:spAutoFit/>
          </a:bodyPr>
          <a:lstStyle/>
          <a:p>
            <a:pPr algn="just"/>
            <a:r>
              <a:rPr lang="hr-HR" dirty="0" smtClean="0">
                <a:solidFill>
                  <a:schemeClr val="bg1"/>
                </a:solidFill>
                <a:latin typeface="Arial" panose="020B0604020202020204" pitchFamily="34" charset="0"/>
                <a:ea typeface="Times New Roman" panose="02020603050405020304" pitchFamily="18" charset="0"/>
              </a:rPr>
              <a:t>	Izmjerene </a:t>
            </a:r>
            <a:r>
              <a:rPr lang="hr-HR" dirty="0">
                <a:solidFill>
                  <a:schemeClr val="bg1"/>
                </a:solidFill>
                <a:latin typeface="Arial" panose="020B0604020202020204" pitchFamily="34" charset="0"/>
                <a:ea typeface="Times New Roman" panose="02020603050405020304" pitchFamily="18" charset="0"/>
              </a:rPr>
              <a:t>vrijednosti parametara stanja, kao i vrijednosti dobijene FHE analizom ulja su bile zadovoljavajuće. </a:t>
            </a:r>
            <a:endParaRPr lang="en-US" dirty="0">
              <a:solidFill>
                <a:schemeClr val="bg1"/>
              </a:solidFill>
              <a:latin typeface="Times New Roman" panose="02020603050405020304" pitchFamily="18" charset="0"/>
              <a:ea typeface="Times New Roman" panose="02020603050405020304" pitchFamily="18" charset="0"/>
            </a:endParaRPr>
          </a:p>
          <a:p>
            <a:pPr indent="457200" algn="just"/>
            <a:r>
              <a:rPr lang="hr-HR" dirty="0">
                <a:solidFill>
                  <a:schemeClr val="bg1"/>
                </a:solidFill>
                <a:latin typeface="Arial" panose="020B0604020202020204" pitchFamily="34" charset="0"/>
                <a:ea typeface="Times New Roman" panose="02020603050405020304" pitchFamily="18" charset="0"/>
              </a:rPr>
              <a:t>Koncentracije gasova kvara izmjerene DGA analizom, su u granicama koje upućuju na redovan režim rada bez prisustva električnih i termičkih kvarova unutar samog transformatora. Ono što zabrinjava jeste sam odnos koncentracija gasova ugljen(IV)oksida i ugljen(II)oksida koji je ispod 3 što upućuje na mehaničku dotrajalost celulozne izolacije. </a:t>
            </a:r>
            <a:endParaRPr lang="en-US" dirty="0">
              <a:solidFill>
                <a:schemeClr val="bg1"/>
              </a:solidFill>
              <a:latin typeface="Times New Roman" panose="02020603050405020304" pitchFamily="18" charset="0"/>
              <a:ea typeface="Times New Roman" panose="02020603050405020304" pitchFamily="18" charset="0"/>
            </a:endParaRPr>
          </a:p>
          <a:p>
            <a:pPr indent="457200" algn="just"/>
            <a:r>
              <a:rPr lang="hr-HR" dirty="0">
                <a:solidFill>
                  <a:schemeClr val="bg1"/>
                </a:solidFill>
                <a:latin typeface="Arial" panose="020B0604020202020204" pitchFamily="34" charset="0"/>
                <a:ea typeface="Times New Roman" panose="02020603050405020304" pitchFamily="18" charset="0"/>
              </a:rPr>
              <a:t>Kako je životni vijek transformatora određen životnim vijekom celulozne izolacije, preporuka je da se sama temperatura izolacionog sistema transformatora drži na koliko je moguće nižem nivou, odnosno da sistem hlađenja transformatora uvijek bude u režimu OFAF.</a:t>
            </a:r>
            <a:r>
              <a:rPr lang="hr-HR" i="1" dirty="0">
                <a:solidFill>
                  <a:schemeClr val="bg1"/>
                </a:solidFill>
                <a:latin typeface="Arial" panose="020B0604020202020204" pitchFamily="34" charset="0"/>
                <a:ea typeface="Times New Roman" panose="02020603050405020304" pitchFamily="18" charset="0"/>
              </a:rPr>
              <a:t> </a:t>
            </a:r>
            <a:r>
              <a:rPr lang="hr-HR" dirty="0">
                <a:solidFill>
                  <a:schemeClr val="bg1"/>
                </a:solidFill>
                <a:latin typeface="Arial" panose="020B0604020202020204" pitchFamily="34" charset="0"/>
                <a:ea typeface="Times New Roman" panose="02020603050405020304" pitchFamily="18" charset="0"/>
              </a:rPr>
              <a:t>Ukoliko sam sistem hlađenja ne bude dovoljno efikasan, potrebno je trafo rasterećivati na račun opterećenja drugog transformatora. Preporučena temperatura rada predmetnog transformatora je do 50</a:t>
            </a:r>
            <a:r>
              <a:rPr lang="hr-HR" baseline="30000" dirty="0">
                <a:solidFill>
                  <a:schemeClr val="bg1"/>
                </a:solidFill>
                <a:latin typeface="Arial" panose="020B0604020202020204" pitchFamily="34" charset="0"/>
                <a:ea typeface="Times New Roman" panose="02020603050405020304" pitchFamily="18" charset="0"/>
              </a:rPr>
              <a:t>0</a:t>
            </a:r>
            <a:r>
              <a:rPr lang="hr-HR" dirty="0">
                <a:solidFill>
                  <a:schemeClr val="bg1"/>
                </a:solidFill>
                <a:latin typeface="Arial" panose="020B0604020202020204" pitchFamily="34" charset="0"/>
                <a:ea typeface="Times New Roman" panose="02020603050405020304" pitchFamily="18" charset="0"/>
              </a:rPr>
              <a:t>C maksimalno. </a:t>
            </a:r>
            <a:endParaRPr lang="en-US" dirty="0">
              <a:solidFill>
                <a:schemeClr val="bg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205323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ME" dirty="0" smtClean="0">
                <a:solidFill>
                  <a:schemeClr val="bg1"/>
                </a:solidFill>
              </a:rPr>
              <a:t>Zaključak</a:t>
            </a:r>
            <a:endParaRPr lang="en-US" dirty="0">
              <a:solidFill>
                <a:schemeClr val="bg1"/>
              </a:solidFill>
            </a:endParaRPr>
          </a:p>
        </p:txBody>
      </p:sp>
      <p:sp>
        <p:nvSpPr>
          <p:cNvPr id="3" name="Content Placeholder 2"/>
          <p:cNvSpPr>
            <a:spLocks noGrp="1"/>
          </p:cNvSpPr>
          <p:nvPr>
            <p:ph idx="1"/>
          </p:nvPr>
        </p:nvSpPr>
        <p:spPr/>
        <p:txBody>
          <a:bodyPr/>
          <a:lstStyle/>
          <a:p>
            <a:pPr marL="0" indent="0" algn="just">
              <a:buNone/>
            </a:pPr>
            <a:r>
              <a:rPr lang="sr-Latn-BA" dirty="0" smtClean="0">
                <a:solidFill>
                  <a:schemeClr val="bg1"/>
                </a:solidFill>
              </a:rPr>
              <a:t>	Metoda </a:t>
            </a:r>
            <a:r>
              <a:rPr lang="sr-Latn-BA" dirty="0">
                <a:solidFill>
                  <a:schemeClr val="bg1"/>
                </a:solidFill>
              </a:rPr>
              <a:t>revitalizacije IS-a  predmetnog transformatora primjenom sintetičkih adsorbenata se pokazala više nego uspješnom. Potpuno je neinvazivna i kao takva se pokazala kao pravi izbor za ovaj transformator, kako zbog njegove starosti, tako i zbog vrlo moguće mehaničke oslabljenosti i degradiranosti izolacionog papira, na šta je ukazala DGA analiza. S obzirom da je revitalizacija vršena bez dodatnog zagrijavanja transformatora, dakle na njegovoj radnoj temperaturi, kao i bez primjene vakuuma, u potpunosti je izbjegnuto dodatno degradiranje celulozne izolacije, što bi  i automatski dovelo do skraćenja životnog vijeka transformatora. Na taj način je postignut maksimalan efekat produženja životnog vijeka transformatora, iako bi on svakako bio mnogo veći da je revitalizaciji pristupljeno pravovremeno.</a:t>
            </a:r>
            <a:endParaRPr lang="en-US" dirty="0">
              <a:solidFill>
                <a:schemeClr val="bg1"/>
              </a:solidFill>
            </a:endParaRPr>
          </a:p>
        </p:txBody>
      </p:sp>
    </p:spTree>
    <p:extLst>
      <p:ext uri="{BB962C8B-B14F-4D97-AF65-F5344CB8AC3E}">
        <p14:creationId xmlns:p14="http://schemas.microsoft.com/office/powerpoint/2010/main" val="11786165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ME" dirty="0" smtClean="0">
                <a:solidFill>
                  <a:schemeClr val="bg1"/>
                </a:solidFill>
              </a:rPr>
              <a:t>Pitanja za diskusiju</a:t>
            </a:r>
            <a:endParaRPr lang="en-US" dirty="0">
              <a:solidFill>
                <a:schemeClr val="bg1"/>
              </a:solidFill>
            </a:endParaRPr>
          </a:p>
        </p:txBody>
      </p:sp>
      <p:sp>
        <p:nvSpPr>
          <p:cNvPr id="3" name="Content Placeholder 2"/>
          <p:cNvSpPr>
            <a:spLocks noGrp="1"/>
          </p:cNvSpPr>
          <p:nvPr>
            <p:ph idx="1"/>
          </p:nvPr>
        </p:nvSpPr>
        <p:spPr/>
        <p:txBody>
          <a:bodyPr/>
          <a:lstStyle/>
          <a:p>
            <a:endParaRPr lang="sr-Latn-ME" dirty="0" smtClean="0">
              <a:solidFill>
                <a:schemeClr val="bg1"/>
              </a:solidFill>
            </a:endParaRPr>
          </a:p>
          <a:p>
            <a:endParaRPr lang="sr-Latn-ME" dirty="0">
              <a:solidFill>
                <a:schemeClr val="bg1"/>
              </a:solidFill>
            </a:endParaRPr>
          </a:p>
          <a:p>
            <a:endParaRPr lang="sr-Latn-ME" dirty="0" smtClean="0">
              <a:solidFill>
                <a:schemeClr val="bg1"/>
              </a:solidFill>
            </a:endParaRPr>
          </a:p>
          <a:p>
            <a:r>
              <a:rPr lang="sr-Latn-ME" dirty="0" smtClean="0">
                <a:solidFill>
                  <a:schemeClr val="bg1"/>
                </a:solidFill>
              </a:rPr>
              <a:t>Kako je revitalizacija vršena u on line i off line režimu? Koji od ova dva režima se pokazao kao djelotvorniji po IS transformatora?</a:t>
            </a:r>
          </a:p>
          <a:p>
            <a:r>
              <a:rPr lang="sr-Latn-ME" dirty="0" smtClean="0">
                <a:solidFill>
                  <a:schemeClr val="bg1"/>
                </a:solidFill>
              </a:rPr>
              <a:t>Koji sintetički adsorbenti su korišćeni tokom procesa i na koji način se vrši reaktivacija zasićenih adsorbenata radi njihove ponovne upotrebe?</a:t>
            </a:r>
          </a:p>
        </p:txBody>
      </p:sp>
    </p:spTree>
    <p:extLst>
      <p:ext uri="{BB962C8B-B14F-4D97-AF65-F5344CB8AC3E}">
        <p14:creationId xmlns:p14="http://schemas.microsoft.com/office/powerpoint/2010/main" val="4514865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solidFill>
                  <a:schemeClr val="bg1"/>
                </a:solidFill>
              </a:rPr>
              <a:t>Uvod</a:t>
            </a:r>
            <a:endParaRPr lang="en-US" dirty="0">
              <a:solidFill>
                <a:schemeClr val="bg1"/>
              </a:solidFill>
            </a:endParaRPr>
          </a:p>
        </p:txBody>
      </p:sp>
      <p:sp>
        <p:nvSpPr>
          <p:cNvPr id="5" name="Content Placeholder 4"/>
          <p:cNvSpPr>
            <a:spLocks noGrp="1"/>
          </p:cNvSpPr>
          <p:nvPr>
            <p:ph idx="1"/>
          </p:nvPr>
        </p:nvSpPr>
        <p:spPr/>
        <p:txBody>
          <a:bodyPr/>
          <a:lstStyle/>
          <a:p>
            <a:r>
              <a:rPr lang="en-US" dirty="0" err="1">
                <a:solidFill>
                  <a:schemeClr val="bg1"/>
                </a:solidFill>
              </a:rPr>
              <a:t>Izolacioni</a:t>
            </a:r>
            <a:r>
              <a:rPr lang="en-US" dirty="0">
                <a:solidFill>
                  <a:schemeClr val="bg1"/>
                </a:solidFill>
              </a:rPr>
              <a:t> </a:t>
            </a:r>
            <a:r>
              <a:rPr lang="en-US" dirty="0" err="1">
                <a:solidFill>
                  <a:schemeClr val="bg1"/>
                </a:solidFill>
              </a:rPr>
              <a:t>sistem</a:t>
            </a:r>
            <a:r>
              <a:rPr lang="en-US" dirty="0">
                <a:solidFill>
                  <a:schemeClr val="bg1"/>
                </a:solidFill>
              </a:rPr>
              <a:t> </a:t>
            </a:r>
            <a:r>
              <a:rPr lang="en-US" dirty="0" err="1">
                <a:solidFill>
                  <a:schemeClr val="bg1"/>
                </a:solidFill>
              </a:rPr>
              <a:t>transformatora</a:t>
            </a:r>
            <a:r>
              <a:rPr lang="en-US" dirty="0">
                <a:solidFill>
                  <a:schemeClr val="bg1"/>
                </a:solidFill>
              </a:rPr>
              <a:t> se </a:t>
            </a:r>
            <a:r>
              <a:rPr lang="en-US" dirty="0" err="1">
                <a:solidFill>
                  <a:schemeClr val="bg1"/>
                </a:solidFill>
              </a:rPr>
              <a:t>sastoji</a:t>
            </a:r>
            <a:r>
              <a:rPr lang="en-US" dirty="0">
                <a:solidFill>
                  <a:schemeClr val="bg1"/>
                </a:solidFill>
              </a:rPr>
              <a:t> od </a:t>
            </a:r>
            <a:r>
              <a:rPr lang="en-US" dirty="0" err="1">
                <a:solidFill>
                  <a:schemeClr val="bg1"/>
                </a:solidFill>
              </a:rPr>
              <a:t>transformatorskog</a:t>
            </a:r>
            <a:r>
              <a:rPr lang="en-US" dirty="0">
                <a:solidFill>
                  <a:schemeClr val="bg1"/>
                </a:solidFill>
              </a:rPr>
              <a:t> </a:t>
            </a:r>
            <a:r>
              <a:rPr lang="en-US" dirty="0" err="1">
                <a:solidFill>
                  <a:schemeClr val="bg1"/>
                </a:solidFill>
              </a:rPr>
              <a:t>ulja</a:t>
            </a:r>
            <a:r>
              <a:rPr lang="en-US" dirty="0">
                <a:solidFill>
                  <a:schemeClr val="bg1"/>
                </a:solidFill>
              </a:rPr>
              <a:t> </a:t>
            </a:r>
            <a:r>
              <a:rPr lang="en-US" dirty="0" err="1">
                <a:solidFill>
                  <a:schemeClr val="bg1"/>
                </a:solidFill>
              </a:rPr>
              <a:t>i</a:t>
            </a:r>
            <a:r>
              <a:rPr lang="en-US" dirty="0">
                <a:solidFill>
                  <a:schemeClr val="bg1"/>
                </a:solidFill>
              </a:rPr>
              <a:t> </a:t>
            </a:r>
            <a:r>
              <a:rPr lang="en-US" dirty="0" err="1">
                <a:solidFill>
                  <a:schemeClr val="bg1"/>
                </a:solidFill>
              </a:rPr>
              <a:t>celulozne</a:t>
            </a:r>
            <a:r>
              <a:rPr lang="en-US" dirty="0">
                <a:solidFill>
                  <a:schemeClr val="bg1"/>
                </a:solidFill>
              </a:rPr>
              <a:t> </a:t>
            </a:r>
            <a:r>
              <a:rPr lang="en-US" dirty="0" err="1">
                <a:solidFill>
                  <a:schemeClr val="bg1"/>
                </a:solidFill>
              </a:rPr>
              <a:t>izolacije</a:t>
            </a:r>
            <a:r>
              <a:rPr lang="en-US" dirty="0">
                <a:solidFill>
                  <a:schemeClr val="bg1"/>
                </a:solidFill>
              </a:rPr>
              <a:t> </a:t>
            </a:r>
            <a:r>
              <a:rPr lang="en-US" dirty="0" err="1">
                <a:solidFill>
                  <a:schemeClr val="bg1"/>
                </a:solidFill>
              </a:rPr>
              <a:t>i</a:t>
            </a:r>
            <a:r>
              <a:rPr lang="en-US" dirty="0">
                <a:solidFill>
                  <a:schemeClr val="bg1"/>
                </a:solidFill>
              </a:rPr>
              <a:t> </a:t>
            </a:r>
            <a:r>
              <a:rPr lang="en-US" dirty="0" err="1">
                <a:solidFill>
                  <a:schemeClr val="bg1"/>
                </a:solidFill>
              </a:rPr>
              <a:t>predstavlja</a:t>
            </a:r>
            <a:r>
              <a:rPr lang="en-US" dirty="0">
                <a:solidFill>
                  <a:schemeClr val="bg1"/>
                </a:solidFill>
              </a:rPr>
              <a:t> </a:t>
            </a:r>
            <a:r>
              <a:rPr lang="en-US" dirty="0" err="1">
                <a:solidFill>
                  <a:schemeClr val="bg1"/>
                </a:solidFill>
              </a:rPr>
              <a:t>njegov</a:t>
            </a:r>
            <a:r>
              <a:rPr lang="en-US" dirty="0">
                <a:solidFill>
                  <a:schemeClr val="bg1"/>
                </a:solidFill>
              </a:rPr>
              <a:t> </a:t>
            </a:r>
            <a:r>
              <a:rPr lang="en-US" dirty="0" err="1">
                <a:solidFill>
                  <a:schemeClr val="bg1"/>
                </a:solidFill>
              </a:rPr>
              <a:t>vitalni</a:t>
            </a:r>
            <a:r>
              <a:rPr lang="en-US" dirty="0">
                <a:solidFill>
                  <a:schemeClr val="bg1"/>
                </a:solidFill>
              </a:rPr>
              <a:t> </a:t>
            </a:r>
            <a:r>
              <a:rPr lang="en-US" dirty="0" err="1">
                <a:solidFill>
                  <a:schemeClr val="bg1"/>
                </a:solidFill>
              </a:rPr>
              <a:t>dio</a:t>
            </a:r>
            <a:r>
              <a:rPr lang="en-US" dirty="0">
                <a:solidFill>
                  <a:schemeClr val="bg1"/>
                </a:solidFill>
              </a:rPr>
              <a:t>. </a:t>
            </a:r>
            <a:r>
              <a:rPr lang="en-US" dirty="0" err="1">
                <a:solidFill>
                  <a:schemeClr val="bg1"/>
                </a:solidFill>
              </a:rPr>
              <a:t>Iako</a:t>
            </a:r>
            <a:r>
              <a:rPr lang="en-US" dirty="0">
                <a:solidFill>
                  <a:schemeClr val="bg1"/>
                </a:solidFill>
              </a:rPr>
              <a:t> </a:t>
            </a:r>
            <a:r>
              <a:rPr lang="en-US" dirty="0" err="1">
                <a:solidFill>
                  <a:schemeClr val="bg1"/>
                </a:solidFill>
              </a:rPr>
              <a:t>celulozna</a:t>
            </a:r>
            <a:r>
              <a:rPr lang="en-US" dirty="0">
                <a:solidFill>
                  <a:schemeClr val="bg1"/>
                </a:solidFill>
              </a:rPr>
              <a:t> </a:t>
            </a:r>
            <a:r>
              <a:rPr lang="en-US" dirty="0" err="1">
                <a:solidFill>
                  <a:schemeClr val="bg1"/>
                </a:solidFill>
              </a:rPr>
              <a:t>izolacija</a:t>
            </a:r>
            <a:r>
              <a:rPr lang="en-US" dirty="0">
                <a:solidFill>
                  <a:schemeClr val="bg1"/>
                </a:solidFill>
              </a:rPr>
              <a:t> </a:t>
            </a:r>
            <a:r>
              <a:rPr lang="en-US" dirty="0" err="1">
                <a:solidFill>
                  <a:schemeClr val="bg1"/>
                </a:solidFill>
              </a:rPr>
              <a:t>nije</a:t>
            </a:r>
            <a:r>
              <a:rPr lang="en-US" dirty="0">
                <a:solidFill>
                  <a:schemeClr val="bg1"/>
                </a:solidFill>
              </a:rPr>
              <a:t> </a:t>
            </a:r>
            <a:r>
              <a:rPr lang="en-US" dirty="0" err="1">
                <a:solidFill>
                  <a:schemeClr val="bg1"/>
                </a:solidFill>
              </a:rPr>
              <a:t>tako</a:t>
            </a:r>
            <a:r>
              <a:rPr lang="en-US" dirty="0">
                <a:solidFill>
                  <a:schemeClr val="bg1"/>
                </a:solidFill>
              </a:rPr>
              <a:t> </a:t>
            </a:r>
            <a:r>
              <a:rPr lang="en-US" dirty="0" err="1">
                <a:solidFill>
                  <a:schemeClr val="bg1"/>
                </a:solidFill>
              </a:rPr>
              <a:t>lako</a:t>
            </a:r>
            <a:r>
              <a:rPr lang="en-US" dirty="0">
                <a:solidFill>
                  <a:schemeClr val="bg1"/>
                </a:solidFill>
              </a:rPr>
              <a:t> </a:t>
            </a:r>
            <a:r>
              <a:rPr lang="en-US" dirty="0" err="1">
                <a:solidFill>
                  <a:schemeClr val="bg1"/>
                </a:solidFill>
              </a:rPr>
              <a:t>dostupna</a:t>
            </a:r>
            <a:r>
              <a:rPr lang="en-US" dirty="0">
                <a:solidFill>
                  <a:schemeClr val="bg1"/>
                </a:solidFill>
              </a:rPr>
              <a:t>, </a:t>
            </a:r>
            <a:r>
              <a:rPr lang="en-US" dirty="0" err="1">
                <a:solidFill>
                  <a:schemeClr val="bg1"/>
                </a:solidFill>
              </a:rPr>
              <a:t>uljni</a:t>
            </a:r>
            <a:r>
              <a:rPr lang="en-US" dirty="0">
                <a:solidFill>
                  <a:schemeClr val="bg1"/>
                </a:solidFill>
              </a:rPr>
              <a:t> </a:t>
            </a:r>
            <a:r>
              <a:rPr lang="en-US" dirty="0" err="1">
                <a:solidFill>
                  <a:schemeClr val="bg1"/>
                </a:solidFill>
              </a:rPr>
              <a:t>dio</a:t>
            </a:r>
            <a:r>
              <a:rPr lang="en-US" dirty="0">
                <a:solidFill>
                  <a:schemeClr val="bg1"/>
                </a:solidFill>
              </a:rPr>
              <a:t> </a:t>
            </a:r>
            <a:r>
              <a:rPr lang="en-US" dirty="0" err="1">
                <a:solidFill>
                  <a:schemeClr val="bg1"/>
                </a:solidFill>
              </a:rPr>
              <a:t>izolacije</a:t>
            </a:r>
            <a:r>
              <a:rPr lang="en-US" dirty="0">
                <a:solidFill>
                  <a:schemeClr val="bg1"/>
                </a:solidFill>
              </a:rPr>
              <a:t> to </a:t>
            </a:r>
            <a:r>
              <a:rPr lang="en-US" dirty="0" err="1">
                <a:solidFill>
                  <a:schemeClr val="bg1"/>
                </a:solidFill>
              </a:rPr>
              <a:t>svakako</a:t>
            </a:r>
            <a:r>
              <a:rPr lang="en-US" dirty="0">
                <a:solidFill>
                  <a:schemeClr val="bg1"/>
                </a:solidFill>
              </a:rPr>
              <a:t> </a:t>
            </a:r>
            <a:r>
              <a:rPr lang="en-US" dirty="0" err="1">
                <a:solidFill>
                  <a:schemeClr val="bg1"/>
                </a:solidFill>
              </a:rPr>
              <a:t>jeste</a:t>
            </a:r>
            <a:r>
              <a:rPr lang="en-US" dirty="0">
                <a:solidFill>
                  <a:schemeClr val="bg1"/>
                </a:solidFill>
              </a:rPr>
              <a:t> </a:t>
            </a:r>
            <a:r>
              <a:rPr lang="en-US" dirty="0" err="1">
                <a:solidFill>
                  <a:schemeClr val="bg1"/>
                </a:solidFill>
              </a:rPr>
              <a:t>i</a:t>
            </a:r>
            <a:r>
              <a:rPr lang="en-US" dirty="0">
                <a:solidFill>
                  <a:schemeClr val="bg1"/>
                </a:solidFill>
              </a:rPr>
              <a:t> </a:t>
            </a:r>
            <a:r>
              <a:rPr lang="en-US" dirty="0" err="1">
                <a:solidFill>
                  <a:schemeClr val="bg1"/>
                </a:solidFill>
              </a:rPr>
              <a:t>kao</a:t>
            </a:r>
            <a:r>
              <a:rPr lang="en-US" dirty="0">
                <a:solidFill>
                  <a:schemeClr val="bg1"/>
                </a:solidFill>
              </a:rPr>
              <a:t> </a:t>
            </a:r>
            <a:r>
              <a:rPr lang="en-US" dirty="0" err="1">
                <a:solidFill>
                  <a:schemeClr val="bg1"/>
                </a:solidFill>
              </a:rPr>
              <a:t>takav</a:t>
            </a:r>
            <a:r>
              <a:rPr lang="en-US" dirty="0">
                <a:solidFill>
                  <a:schemeClr val="bg1"/>
                </a:solidFill>
              </a:rPr>
              <a:t> </a:t>
            </a:r>
            <a:r>
              <a:rPr lang="en-US" dirty="0" err="1">
                <a:solidFill>
                  <a:schemeClr val="bg1"/>
                </a:solidFill>
              </a:rPr>
              <a:t>zahtijeva</a:t>
            </a:r>
            <a:r>
              <a:rPr lang="en-US" dirty="0">
                <a:solidFill>
                  <a:schemeClr val="bg1"/>
                </a:solidFill>
              </a:rPr>
              <a:t> </a:t>
            </a:r>
            <a:r>
              <a:rPr lang="en-US" dirty="0" err="1">
                <a:solidFill>
                  <a:schemeClr val="bg1"/>
                </a:solidFill>
              </a:rPr>
              <a:t>odgovarajuće</a:t>
            </a:r>
            <a:r>
              <a:rPr lang="en-US" dirty="0">
                <a:solidFill>
                  <a:schemeClr val="bg1"/>
                </a:solidFill>
              </a:rPr>
              <a:t> </a:t>
            </a:r>
            <a:r>
              <a:rPr lang="en-US" dirty="0" err="1">
                <a:solidFill>
                  <a:schemeClr val="bg1"/>
                </a:solidFill>
              </a:rPr>
              <a:t>održavanje</a:t>
            </a:r>
            <a:r>
              <a:rPr lang="en-US" dirty="0">
                <a:solidFill>
                  <a:schemeClr val="bg1"/>
                </a:solidFill>
              </a:rPr>
              <a:t>. </a:t>
            </a:r>
            <a:endParaRPr lang="sr-Latn-RS" dirty="0" smtClean="0">
              <a:solidFill>
                <a:schemeClr val="bg1"/>
              </a:solidFill>
            </a:endParaRPr>
          </a:p>
          <a:p>
            <a:r>
              <a:rPr lang="en-US" dirty="0" err="1" smtClean="0">
                <a:solidFill>
                  <a:schemeClr val="bg1"/>
                </a:solidFill>
              </a:rPr>
              <a:t>Primjenom</a:t>
            </a:r>
            <a:r>
              <a:rPr lang="en-US" dirty="0" smtClean="0">
                <a:solidFill>
                  <a:schemeClr val="bg1"/>
                </a:solidFill>
              </a:rPr>
              <a:t> </a:t>
            </a:r>
            <a:r>
              <a:rPr lang="en-US" dirty="0" err="1" smtClean="0">
                <a:solidFill>
                  <a:schemeClr val="bg1"/>
                </a:solidFill>
              </a:rPr>
              <a:t>odre</a:t>
            </a:r>
            <a:r>
              <a:rPr lang="sr-Latn-RS" dirty="0" smtClean="0">
                <a:solidFill>
                  <a:schemeClr val="bg1"/>
                </a:solidFill>
              </a:rPr>
              <a:t>đ</a:t>
            </a:r>
            <a:r>
              <a:rPr lang="en-US" dirty="0" err="1" smtClean="0">
                <a:solidFill>
                  <a:schemeClr val="bg1"/>
                </a:solidFill>
              </a:rPr>
              <a:t>enog</a:t>
            </a:r>
            <a:r>
              <a:rPr lang="en-US" dirty="0" smtClean="0">
                <a:solidFill>
                  <a:schemeClr val="bg1"/>
                </a:solidFill>
              </a:rPr>
              <a:t> </a:t>
            </a:r>
            <a:r>
              <a:rPr lang="en-US" dirty="0" err="1">
                <a:solidFill>
                  <a:schemeClr val="bg1"/>
                </a:solidFill>
              </a:rPr>
              <a:t>tretmana</a:t>
            </a:r>
            <a:r>
              <a:rPr lang="en-US" dirty="0">
                <a:solidFill>
                  <a:schemeClr val="bg1"/>
                </a:solidFill>
              </a:rPr>
              <a:t> </a:t>
            </a:r>
            <a:r>
              <a:rPr lang="en-US" dirty="0" err="1">
                <a:solidFill>
                  <a:schemeClr val="bg1"/>
                </a:solidFill>
              </a:rPr>
              <a:t>ulja</a:t>
            </a:r>
            <a:r>
              <a:rPr lang="en-US" dirty="0">
                <a:solidFill>
                  <a:schemeClr val="bg1"/>
                </a:solidFill>
              </a:rPr>
              <a:t> </a:t>
            </a:r>
            <a:r>
              <a:rPr lang="en-US" dirty="0" err="1">
                <a:solidFill>
                  <a:schemeClr val="bg1"/>
                </a:solidFill>
              </a:rPr>
              <a:t>može</a:t>
            </a:r>
            <a:r>
              <a:rPr lang="en-US" dirty="0">
                <a:solidFill>
                  <a:schemeClr val="bg1"/>
                </a:solidFill>
              </a:rPr>
              <a:t> se </a:t>
            </a:r>
            <a:r>
              <a:rPr lang="en-US" dirty="0" err="1">
                <a:solidFill>
                  <a:schemeClr val="bg1"/>
                </a:solidFill>
              </a:rPr>
              <a:t>izvršiti</a:t>
            </a:r>
            <a:r>
              <a:rPr lang="en-US" dirty="0">
                <a:solidFill>
                  <a:schemeClr val="bg1"/>
                </a:solidFill>
              </a:rPr>
              <a:t> </a:t>
            </a:r>
            <a:r>
              <a:rPr lang="en-US" dirty="0" err="1">
                <a:solidFill>
                  <a:schemeClr val="bg1"/>
                </a:solidFill>
              </a:rPr>
              <a:t>poboljšanje</a:t>
            </a:r>
            <a:r>
              <a:rPr lang="en-US" dirty="0">
                <a:solidFill>
                  <a:schemeClr val="bg1"/>
                </a:solidFill>
              </a:rPr>
              <a:t> </a:t>
            </a:r>
            <a:r>
              <a:rPr lang="en-US" dirty="0" err="1">
                <a:solidFill>
                  <a:schemeClr val="bg1"/>
                </a:solidFill>
              </a:rPr>
              <a:t>karakteristika</a:t>
            </a:r>
            <a:r>
              <a:rPr lang="en-US" dirty="0">
                <a:solidFill>
                  <a:schemeClr val="bg1"/>
                </a:solidFill>
              </a:rPr>
              <a:t> </a:t>
            </a:r>
            <a:r>
              <a:rPr lang="en-US" dirty="0" err="1">
                <a:solidFill>
                  <a:schemeClr val="bg1"/>
                </a:solidFill>
              </a:rPr>
              <a:t>ukupnog</a:t>
            </a:r>
            <a:r>
              <a:rPr lang="en-US" dirty="0">
                <a:solidFill>
                  <a:schemeClr val="bg1"/>
                </a:solidFill>
              </a:rPr>
              <a:t> IS-a </a:t>
            </a:r>
            <a:r>
              <a:rPr lang="en-US" dirty="0" err="1">
                <a:solidFill>
                  <a:schemeClr val="bg1"/>
                </a:solidFill>
              </a:rPr>
              <a:t>ulje-papir</a:t>
            </a:r>
            <a:r>
              <a:rPr lang="en-US" dirty="0">
                <a:solidFill>
                  <a:schemeClr val="bg1"/>
                </a:solidFill>
              </a:rPr>
              <a:t>. </a:t>
            </a:r>
            <a:endParaRPr lang="sr-Latn-RS" dirty="0" smtClean="0">
              <a:solidFill>
                <a:schemeClr val="bg1"/>
              </a:solidFill>
            </a:endParaRPr>
          </a:p>
          <a:p>
            <a:r>
              <a:rPr lang="sr-Latn-RS" dirty="0" smtClean="0">
                <a:solidFill>
                  <a:schemeClr val="bg1"/>
                </a:solidFill>
              </a:rPr>
              <a:t>O</a:t>
            </a:r>
            <a:r>
              <a:rPr lang="en-US" dirty="0" smtClean="0">
                <a:solidFill>
                  <a:schemeClr val="bg1"/>
                </a:solidFill>
              </a:rPr>
              <a:t>n-line </a:t>
            </a:r>
            <a:r>
              <a:rPr lang="en-US" dirty="0" err="1">
                <a:solidFill>
                  <a:schemeClr val="bg1"/>
                </a:solidFill>
              </a:rPr>
              <a:t>tretmani</a:t>
            </a:r>
            <a:r>
              <a:rPr lang="en-US" dirty="0">
                <a:solidFill>
                  <a:schemeClr val="bg1"/>
                </a:solidFill>
              </a:rPr>
              <a:t> </a:t>
            </a:r>
            <a:r>
              <a:rPr lang="en-US" dirty="0" err="1">
                <a:solidFill>
                  <a:schemeClr val="bg1"/>
                </a:solidFill>
              </a:rPr>
              <a:t>izolacionog</a:t>
            </a:r>
            <a:r>
              <a:rPr lang="en-US" dirty="0">
                <a:solidFill>
                  <a:schemeClr val="bg1"/>
                </a:solidFill>
              </a:rPr>
              <a:t> </a:t>
            </a:r>
            <a:r>
              <a:rPr lang="sr-Latn-RS" dirty="0" smtClean="0">
                <a:solidFill>
                  <a:schemeClr val="bg1"/>
                </a:solidFill>
              </a:rPr>
              <a:t>sistema</a:t>
            </a:r>
            <a:r>
              <a:rPr lang="en-US" dirty="0" smtClean="0">
                <a:solidFill>
                  <a:schemeClr val="bg1"/>
                </a:solidFill>
              </a:rPr>
              <a:t> </a:t>
            </a:r>
            <a:r>
              <a:rPr lang="en-US" dirty="0" err="1">
                <a:solidFill>
                  <a:schemeClr val="bg1"/>
                </a:solidFill>
              </a:rPr>
              <a:t>transformatora</a:t>
            </a:r>
            <a:r>
              <a:rPr lang="en-US" dirty="0">
                <a:solidFill>
                  <a:schemeClr val="bg1"/>
                </a:solidFill>
              </a:rPr>
              <a:t> </a:t>
            </a:r>
            <a:r>
              <a:rPr lang="sr-Latn-RS" dirty="0" smtClean="0">
                <a:solidFill>
                  <a:schemeClr val="bg1"/>
                </a:solidFill>
              </a:rPr>
              <a:t>postaju sve više tehnički i ekonomski opravdani.</a:t>
            </a:r>
          </a:p>
          <a:p>
            <a:r>
              <a:rPr lang="sr-Latn-RS" dirty="0" smtClean="0">
                <a:solidFill>
                  <a:schemeClr val="bg1"/>
                </a:solidFill>
              </a:rPr>
              <a:t>E</a:t>
            </a:r>
            <a:r>
              <a:rPr lang="en-US" dirty="0" err="1" smtClean="0">
                <a:solidFill>
                  <a:schemeClr val="bg1"/>
                </a:solidFill>
              </a:rPr>
              <a:t>fektan</a:t>
            </a:r>
            <a:r>
              <a:rPr lang="en-US" dirty="0" smtClean="0">
                <a:solidFill>
                  <a:schemeClr val="bg1"/>
                </a:solidFill>
              </a:rPr>
              <a:t> </a:t>
            </a:r>
            <a:r>
              <a:rPr lang="en-US" dirty="0" err="1">
                <a:solidFill>
                  <a:schemeClr val="bg1"/>
                </a:solidFill>
              </a:rPr>
              <a:t>proces</a:t>
            </a:r>
            <a:r>
              <a:rPr lang="en-US" dirty="0">
                <a:solidFill>
                  <a:schemeClr val="bg1"/>
                </a:solidFill>
              </a:rPr>
              <a:t> </a:t>
            </a:r>
            <a:r>
              <a:rPr lang="en-US" dirty="0" err="1">
                <a:solidFill>
                  <a:schemeClr val="bg1"/>
                </a:solidFill>
              </a:rPr>
              <a:t>revitalizacije</a:t>
            </a:r>
            <a:r>
              <a:rPr lang="en-US" dirty="0">
                <a:solidFill>
                  <a:schemeClr val="bg1"/>
                </a:solidFill>
              </a:rPr>
              <a:t> </a:t>
            </a:r>
            <a:r>
              <a:rPr lang="en-US" dirty="0" err="1">
                <a:solidFill>
                  <a:schemeClr val="bg1"/>
                </a:solidFill>
              </a:rPr>
              <a:t>izolacionog</a:t>
            </a:r>
            <a:r>
              <a:rPr lang="en-US" dirty="0">
                <a:solidFill>
                  <a:schemeClr val="bg1"/>
                </a:solidFill>
              </a:rPr>
              <a:t> </a:t>
            </a:r>
            <a:r>
              <a:rPr lang="en-US" dirty="0" err="1">
                <a:solidFill>
                  <a:schemeClr val="bg1"/>
                </a:solidFill>
              </a:rPr>
              <a:t>sistema</a:t>
            </a:r>
            <a:r>
              <a:rPr lang="en-US" dirty="0">
                <a:solidFill>
                  <a:schemeClr val="bg1"/>
                </a:solidFill>
              </a:rPr>
              <a:t> mora </a:t>
            </a:r>
            <a:r>
              <a:rPr lang="en-US" dirty="0" err="1">
                <a:solidFill>
                  <a:schemeClr val="bg1"/>
                </a:solidFill>
              </a:rPr>
              <a:t>objediniti</a:t>
            </a:r>
            <a:r>
              <a:rPr lang="en-US" dirty="0">
                <a:solidFill>
                  <a:schemeClr val="bg1"/>
                </a:solidFill>
              </a:rPr>
              <a:t> procedure </a:t>
            </a:r>
            <a:r>
              <a:rPr lang="en-US" dirty="0" err="1">
                <a:solidFill>
                  <a:schemeClr val="bg1"/>
                </a:solidFill>
              </a:rPr>
              <a:t>sušenja</a:t>
            </a:r>
            <a:r>
              <a:rPr lang="en-US" dirty="0">
                <a:solidFill>
                  <a:schemeClr val="bg1"/>
                </a:solidFill>
              </a:rPr>
              <a:t>, </a:t>
            </a:r>
            <a:r>
              <a:rPr lang="en-US" dirty="0" err="1">
                <a:solidFill>
                  <a:schemeClr val="bg1"/>
                </a:solidFill>
              </a:rPr>
              <a:t>filtriranja</a:t>
            </a:r>
            <a:r>
              <a:rPr lang="en-US" dirty="0">
                <a:solidFill>
                  <a:schemeClr val="bg1"/>
                </a:solidFill>
              </a:rPr>
              <a:t> </a:t>
            </a:r>
            <a:r>
              <a:rPr lang="en-US" dirty="0" err="1">
                <a:solidFill>
                  <a:schemeClr val="bg1"/>
                </a:solidFill>
              </a:rPr>
              <a:t>i</a:t>
            </a:r>
            <a:r>
              <a:rPr lang="en-US" dirty="0">
                <a:solidFill>
                  <a:schemeClr val="bg1"/>
                </a:solidFill>
              </a:rPr>
              <a:t> </a:t>
            </a:r>
            <a:r>
              <a:rPr lang="en-US" dirty="0" err="1">
                <a:solidFill>
                  <a:schemeClr val="bg1"/>
                </a:solidFill>
              </a:rPr>
              <a:t>prečišćavanja</a:t>
            </a:r>
            <a:r>
              <a:rPr lang="en-US" dirty="0">
                <a:solidFill>
                  <a:schemeClr val="bg1"/>
                </a:solidFill>
              </a:rPr>
              <a:t> </a:t>
            </a:r>
            <a:r>
              <a:rPr lang="en-US" dirty="0" err="1">
                <a:solidFill>
                  <a:schemeClr val="bg1"/>
                </a:solidFill>
              </a:rPr>
              <a:t>izolacionog</a:t>
            </a:r>
            <a:r>
              <a:rPr lang="en-US" dirty="0">
                <a:solidFill>
                  <a:schemeClr val="bg1"/>
                </a:solidFill>
              </a:rPr>
              <a:t> </a:t>
            </a:r>
            <a:r>
              <a:rPr lang="en-US" dirty="0" err="1">
                <a:solidFill>
                  <a:schemeClr val="bg1"/>
                </a:solidFill>
              </a:rPr>
              <a:t>sistema</a:t>
            </a:r>
            <a:r>
              <a:rPr lang="en-US" dirty="0">
                <a:solidFill>
                  <a:schemeClr val="bg1"/>
                </a:solidFill>
              </a:rPr>
              <a:t> </a:t>
            </a:r>
            <a:r>
              <a:rPr lang="en-US" dirty="0" err="1">
                <a:solidFill>
                  <a:schemeClr val="bg1"/>
                </a:solidFill>
              </a:rPr>
              <a:t>što</a:t>
            </a:r>
            <a:r>
              <a:rPr lang="en-US" dirty="0">
                <a:solidFill>
                  <a:schemeClr val="bg1"/>
                </a:solidFill>
              </a:rPr>
              <a:t> </a:t>
            </a:r>
            <a:r>
              <a:rPr lang="en-US" dirty="0" err="1">
                <a:solidFill>
                  <a:schemeClr val="bg1"/>
                </a:solidFill>
              </a:rPr>
              <a:t>podrazumijeva</a:t>
            </a:r>
            <a:r>
              <a:rPr lang="en-US" dirty="0">
                <a:solidFill>
                  <a:schemeClr val="bg1"/>
                </a:solidFill>
              </a:rPr>
              <a:t> </a:t>
            </a:r>
            <a:r>
              <a:rPr lang="en-US" dirty="0" err="1">
                <a:solidFill>
                  <a:schemeClr val="bg1"/>
                </a:solidFill>
              </a:rPr>
              <a:t>sušenje</a:t>
            </a:r>
            <a:r>
              <a:rPr lang="en-US" dirty="0">
                <a:solidFill>
                  <a:schemeClr val="bg1"/>
                </a:solidFill>
              </a:rPr>
              <a:t>, </a:t>
            </a:r>
            <a:r>
              <a:rPr lang="en-US" dirty="0" err="1">
                <a:solidFill>
                  <a:schemeClr val="bg1"/>
                </a:solidFill>
              </a:rPr>
              <a:t>filtriranje</a:t>
            </a:r>
            <a:r>
              <a:rPr lang="en-US" dirty="0">
                <a:solidFill>
                  <a:schemeClr val="bg1"/>
                </a:solidFill>
              </a:rPr>
              <a:t>, </a:t>
            </a:r>
            <a:r>
              <a:rPr lang="en-US" dirty="0" err="1">
                <a:solidFill>
                  <a:schemeClr val="bg1"/>
                </a:solidFill>
              </a:rPr>
              <a:t>regeneraciju</a:t>
            </a:r>
            <a:r>
              <a:rPr lang="en-US" dirty="0">
                <a:solidFill>
                  <a:schemeClr val="bg1"/>
                </a:solidFill>
              </a:rPr>
              <a:t> </a:t>
            </a:r>
            <a:r>
              <a:rPr lang="en-US" dirty="0" err="1">
                <a:solidFill>
                  <a:schemeClr val="bg1"/>
                </a:solidFill>
              </a:rPr>
              <a:t>ulja</a:t>
            </a:r>
            <a:r>
              <a:rPr lang="en-US" dirty="0">
                <a:solidFill>
                  <a:schemeClr val="bg1"/>
                </a:solidFill>
              </a:rPr>
              <a:t>, </a:t>
            </a:r>
            <a:r>
              <a:rPr lang="en-US" dirty="0" err="1">
                <a:solidFill>
                  <a:schemeClr val="bg1"/>
                </a:solidFill>
              </a:rPr>
              <a:t>kao</a:t>
            </a:r>
            <a:r>
              <a:rPr lang="en-US" dirty="0">
                <a:solidFill>
                  <a:schemeClr val="bg1"/>
                </a:solidFill>
              </a:rPr>
              <a:t> </a:t>
            </a:r>
            <a:r>
              <a:rPr lang="en-US" dirty="0" err="1">
                <a:solidFill>
                  <a:schemeClr val="bg1"/>
                </a:solidFill>
              </a:rPr>
              <a:t>i</a:t>
            </a:r>
            <a:r>
              <a:rPr lang="en-US" dirty="0">
                <a:solidFill>
                  <a:schemeClr val="bg1"/>
                </a:solidFill>
              </a:rPr>
              <a:t> </a:t>
            </a:r>
            <a:r>
              <a:rPr lang="en-US" dirty="0" err="1">
                <a:solidFill>
                  <a:schemeClr val="bg1"/>
                </a:solidFill>
              </a:rPr>
              <a:t>sušenje</a:t>
            </a:r>
            <a:r>
              <a:rPr lang="en-US" dirty="0">
                <a:solidFill>
                  <a:schemeClr val="bg1"/>
                </a:solidFill>
              </a:rPr>
              <a:t> </a:t>
            </a:r>
            <a:r>
              <a:rPr lang="en-US" dirty="0" err="1">
                <a:solidFill>
                  <a:schemeClr val="bg1"/>
                </a:solidFill>
              </a:rPr>
              <a:t>i</a:t>
            </a:r>
            <a:r>
              <a:rPr lang="en-US" dirty="0">
                <a:solidFill>
                  <a:schemeClr val="bg1"/>
                </a:solidFill>
              </a:rPr>
              <a:t> </a:t>
            </a:r>
            <a:r>
              <a:rPr lang="en-US" dirty="0" err="1">
                <a:solidFill>
                  <a:schemeClr val="bg1"/>
                </a:solidFill>
              </a:rPr>
              <a:t>prečišćavanje</a:t>
            </a:r>
            <a:r>
              <a:rPr lang="en-US" dirty="0">
                <a:solidFill>
                  <a:schemeClr val="bg1"/>
                </a:solidFill>
              </a:rPr>
              <a:t> </a:t>
            </a:r>
            <a:r>
              <a:rPr lang="en-US" dirty="0" err="1">
                <a:solidFill>
                  <a:schemeClr val="bg1"/>
                </a:solidFill>
              </a:rPr>
              <a:t>celulozne</a:t>
            </a:r>
            <a:r>
              <a:rPr lang="en-US" dirty="0">
                <a:solidFill>
                  <a:schemeClr val="bg1"/>
                </a:solidFill>
              </a:rPr>
              <a:t> </a:t>
            </a:r>
            <a:r>
              <a:rPr lang="en-US" dirty="0" err="1">
                <a:solidFill>
                  <a:schemeClr val="bg1"/>
                </a:solidFill>
              </a:rPr>
              <a:t>izolacije</a:t>
            </a:r>
            <a:r>
              <a:rPr lang="en-US" dirty="0">
                <a:solidFill>
                  <a:schemeClr val="bg1"/>
                </a:solidFill>
              </a:rPr>
              <a:t> </a:t>
            </a:r>
            <a:r>
              <a:rPr lang="en-US" dirty="0" err="1">
                <a:solidFill>
                  <a:schemeClr val="bg1"/>
                </a:solidFill>
              </a:rPr>
              <a:t>i</a:t>
            </a:r>
            <a:r>
              <a:rPr lang="en-US" dirty="0">
                <a:solidFill>
                  <a:schemeClr val="bg1"/>
                </a:solidFill>
              </a:rPr>
              <a:t> </a:t>
            </a:r>
            <a:r>
              <a:rPr lang="en-US" dirty="0" err="1">
                <a:solidFill>
                  <a:schemeClr val="bg1"/>
                </a:solidFill>
              </a:rPr>
              <a:t>uklanjanje</a:t>
            </a:r>
            <a:r>
              <a:rPr lang="en-US" dirty="0">
                <a:solidFill>
                  <a:schemeClr val="bg1"/>
                </a:solidFill>
              </a:rPr>
              <a:t> </a:t>
            </a:r>
            <a:r>
              <a:rPr lang="en-US" dirty="0" err="1">
                <a:solidFill>
                  <a:schemeClr val="bg1"/>
                </a:solidFill>
              </a:rPr>
              <a:t>taloga</a:t>
            </a:r>
            <a:r>
              <a:rPr lang="en-US" dirty="0">
                <a:solidFill>
                  <a:schemeClr val="bg1"/>
                </a:solidFill>
              </a:rPr>
              <a:t>. </a:t>
            </a:r>
          </a:p>
        </p:txBody>
      </p:sp>
    </p:spTree>
    <p:extLst>
      <p:ext uri="{BB962C8B-B14F-4D97-AF65-F5344CB8AC3E}">
        <p14:creationId xmlns:p14="http://schemas.microsoft.com/office/powerpoint/2010/main" val="30714690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solidFill>
                  <a:schemeClr val="bg1"/>
                </a:solidFill>
              </a:rPr>
              <a:t>Uvod</a:t>
            </a:r>
            <a:endParaRPr lang="en-US" dirty="0">
              <a:solidFill>
                <a:schemeClr val="bg1"/>
              </a:solidFill>
            </a:endParaRPr>
          </a:p>
        </p:txBody>
      </p:sp>
      <p:sp>
        <p:nvSpPr>
          <p:cNvPr id="5" name="Content Placeholder 4"/>
          <p:cNvSpPr>
            <a:spLocks noGrp="1"/>
          </p:cNvSpPr>
          <p:nvPr>
            <p:ph idx="1"/>
          </p:nvPr>
        </p:nvSpPr>
        <p:spPr/>
        <p:txBody>
          <a:bodyPr/>
          <a:lstStyle/>
          <a:p>
            <a:pPr algn="just"/>
            <a:r>
              <a:rPr lang="en-US" dirty="0" err="1">
                <a:solidFill>
                  <a:schemeClr val="bg1"/>
                </a:solidFill>
              </a:rPr>
              <a:t>Izolacioni</a:t>
            </a:r>
            <a:r>
              <a:rPr lang="en-US" dirty="0">
                <a:solidFill>
                  <a:schemeClr val="bg1"/>
                </a:solidFill>
              </a:rPr>
              <a:t> </a:t>
            </a:r>
            <a:r>
              <a:rPr lang="en-US" dirty="0" err="1">
                <a:solidFill>
                  <a:schemeClr val="bg1"/>
                </a:solidFill>
              </a:rPr>
              <a:t>sistem</a:t>
            </a:r>
            <a:r>
              <a:rPr lang="en-US" dirty="0">
                <a:solidFill>
                  <a:schemeClr val="bg1"/>
                </a:solidFill>
              </a:rPr>
              <a:t> </a:t>
            </a:r>
            <a:r>
              <a:rPr lang="en-US" dirty="0" err="1">
                <a:solidFill>
                  <a:schemeClr val="bg1"/>
                </a:solidFill>
              </a:rPr>
              <a:t>transformatora</a:t>
            </a:r>
            <a:r>
              <a:rPr lang="en-US" dirty="0">
                <a:solidFill>
                  <a:schemeClr val="bg1"/>
                </a:solidFill>
              </a:rPr>
              <a:t> se </a:t>
            </a:r>
            <a:r>
              <a:rPr lang="en-US" dirty="0" err="1">
                <a:solidFill>
                  <a:schemeClr val="bg1"/>
                </a:solidFill>
              </a:rPr>
              <a:t>sastoji</a:t>
            </a:r>
            <a:r>
              <a:rPr lang="en-US" dirty="0">
                <a:solidFill>
                  <a:schemeClr val="bg1"/>
                </a:solidFill>
              </a:rPr>
              <a:t> od </a:t>
            </a:r>
            <a:r>
              <a:rPr lang="en-US" dirty="0" err="1">
                <a:solidFill>
                  <a:schemeClr val="bg1"/>
                </a:solidFill>
              </a:rPr>
              <a:t>transformatorskog</a:t>
            </a:r>
            <a:r>
              <a:rPr lang="en-US" dirty="0">
                <a:solidFill>
                  <a:schemeClr val="bg1"/>
                </a:solidFill>
              </a:rPr>
              <a:t> </a:t>
            </a:r>
            <a:r>
              <a:rPr lang="en-US" dirty="0" err="1">
                <a:solidFill>
                  <a:schemeClr val="bg1"/>
                </a:solidFill>
              </a:rPr>
              <a:t>ulja</a:t>
            </a:r>
            <a:r>
              <a:rPr lang="en-US" dirty="0">
                <a:solidFill>
                  <a:schemeClr val="bg1"/>
                </a:solidFill>
              </a:rPr>
              <a:t> </a:t>
            </a:r>
            <a:r>
              <a:rPr lang="en-US" dirty="0" err="1">
                <a:solidFill>
                  <a:schemeClr val="bg1"/>
                </a:solidFill>
              </a:rPr>
              <a:t>i</a:t>
            </a:r>
            <a:r>
              <a:rPr lang="en-US" dirty="0">
                <a:solidFill>
                  <a:schemeClr val="bg1"/>
                </a:solidFill>
              </a:rPr>
              <a:t> </a:t>
            </a:r>
            <a:r>
              <a:rPr lang="en-US" dirty="0" err="1">
                <a:solidFill>
                  <a:schemeClr val="bg1"/>
                </a:solidFill>
              </a:rPr>
              <a:t>celulozne</a:t>
            </a:r>
            <a:r>
              <a:rPr lang="en-US" dirty="0">
                <a:solidFill>
                  <a:schemeClr val="bg1"/>
                </a:solidFill>
              </a:rPr>
              <a:t> </a:t>
            </a:r>
            <a:r>
              <a:rPr lang="en-US" dirty="0" err="1">
                <a:solidFill>
                  <a:schemeClr val="bg1"/>
                </a:solidFill>
              </a:rPr>
              <a:t>izolacije</a:t>
            </a:r>
            <a:r>
              <a:rPr lang="en-US" dirty="0">
                <a:solidFill>
                  <a:schemeClr val="bg1"/>
                </a:solidFill>
              </a:rPr>
              <a:t> </a:t>
            </a:r>
            <a:r>
              <a:rPr lang="en-US" dirty="0" err="1">
                <a:solidFill>
                  <a:schemeClr val="bg1"/>
                </a:solidFill>
              </a:rPr>
              <a:t>i</a:t>
            </a:r>
            <a:r>
              <a:rPr lang="en-US" dirty="0">
                <a:solidFill>
                  <a:schemeClr val="bg1"/>
                </a:solidFill>
              </a:rPr>
              <a:t> </a:t>
            </a:r>
            <a:r>
              <a:rPr lang="en-US" dirty="0" err="1">
                <a:solidFill>
                  <a:schemeClr val="bg1"/>
                </a:solidFill>
              </a:rPr>
              <a:t>predstavlja</a:t>
            </a:r>
            <a:r>
              <a:rPr lang="en-US" dirty="0">
                <a:solidFill>
                  <a:schemeClr val="bg1"/>
                </a:solidFill>
              </a:rPr>
              <a:t> </a:t>
            </a:r>
            <a:r>
              <a:rPr lang="en-US" dirty="0" err="1">
                <a:solidFill>
                  <a:schemeClr val="bg1"/>
                </a:solidFill>
              </a:rPr>
              <a:t>njegov</a:t>
            </a:r>
            <a:r>
              <a:rPr lang="en-US" dirty="0">
                <a:solidFill>
                  <a:schemeClr val="bg1"/>
                </a:solidFill>
              </a:rPr>
              <a:t> </a:t>
            </a:r>
            <a:r>
              <a:rPr lang="en-US" dirty="0" err="1">
                <a:solidFill>
                  <a:schemeClr val="bg1"/>
                </a:solidFill>
              </a:rPr>
              <a:t>vitalni</a:t>
            </a:r>
            <a:r>
              <a:rPr lang="en-US" dirty="0">
                <a:solidFill>
                  <a:schemeClr val="bg1"/>
                </a:solidFill>
              </a:rPr>
              <a:t> </a:t>
            </a:r>
            <a:r>
              <a:rPr lang="en-US" dirty="0" err="1">
                <a:solidFill>
                  <a:schemeClr val="bg1"/>
                </a:solidFill>
              </a:rPr>
              <a:t>dio</a:t>
            </a:r>
            <a:r>
              <a:rPr lang="en-US" dirty="0">
                <a:solidFill>
                  <a:schemeClr val="bg1"/>
                </a:solidFill>
              </a:rPr>
              <a:t>. </a:t>
            </a:r>
            <a:r>
              <a:rPr lang="en-US" dirty="0" err="1">
                <a:solidFill>
                  <a:schemeClr val="bg1"/>
                </a:solidFill>
              </a:rPr>
              <a:t>Iako</a:t>
            </a:r>
            <a:r>
              <a:rPr lang="en-US" dirty="0">
                <a:solidFill>
                  <a:schemeClr val="bg1"/>
                </a:solidFill>
              </a:rPr>
              <a:t> </a:t>
            </a:r>
            <a:r>
              <a:rPr lang="en-US" dirty="0" err="1">
                <a:solidFill>
                  <a:schemeClr val="bg1"/>
                </a:solidFill>
              </a:rPr>
              <a:t>celulozna</a:t>
            </a:r>
            <a:r>
              <a:rPr lang="en-US" dirty="0">
                <a:solidFill>
                  <a:schemeClr val="bg1"/>
                </a:solidFill>
              </a:rPr>
              <a:t> </a:t>
            </a:r>
            <a:r>
              <a:rPr lang="en-US" dirty="0" err="1">
                <a:solidFill>
                  <a:schemeClr val="bg1"/>
                </a:solidFill>
              </a:rPr>
              <a:t>izolacija</a:t>
            </a:r>
            <a:r>
              <a:rPr lang="en-US" dirty="0">
                <a:solidFill>
                  <a:schemeClr val="bg1"/>
                </a:solidFill>
              </a:rPr>
              <a:t> </a:t>
            </a:r>
            <a:r>
              <a:rPr lang="en-US" dirty="0" err="1">
                <a:solidFill>
                  <a:schemeClr val="bg1"/>
                </a:solidFill>
              </a:rPr>
              <a:t>nije</a:t>
            </a:r>
            <a:r>
              <a:rPr lang="en-US" dirty="0">
                <a:solidFill>
                  <a:schemeClr val="bg1"/>
                </a:solidFill>
              </a:rPr>
              <a:t> </a:t>
            </a:r>
            <a:r>
              <a:rPr lang="en-US" dirty="0" err="1">
                <a:solidFill>
                  <a:schemeClr val="bg1"/>
                </a:solidFill>
              </a:rPr>
              <a:t>tako</a:t>
            </a:r>
            <a:r>
              <a:rPr lang="en-US" dirty="0">
                <a:solidFill>
                  <a:schemeClr val="bg1"/>
                </a:solidFill>
              </a:rPr>
              <a:t> </a:t>
            </a:r>
            <a:r>
              <a:rPr lang="en-US" dirty="0" err="1">
                <a:solidFill>
                  <a:schemeClr val="bg1"/>
                </a:solidFill>
              </a:rPr>
              <a:t>lako</a:t>
            </a:r>
            <a:r>
              <a:rPr lang="en-US" dirty="0">
                <a:solidFill>
                  <a:schemeClr val="bg1"/>
                </a:solidFill>
              </a:rPr>
              <a:t> </a:t>
            </a:r>
            <a:r>
              <a:rPr lang="en-US" dirty="0" err="1">
                <a:solidFill>
                  <a:schemeClr val="bg1"/>
                </a:solidFill>
              </a:rPr>
              <a:t>dostupna</a:t>
            </a:r>
            <a:r>
              <a:rPr lang="en-US" dirty="0">
                <a:solidFill>
                  <a:schemeClr val="bg1"/>
                </a:solidFill>
              </a:rPr>
              <a:t>, </a:t>
            </a:r>
            <a:r>
              <a:rPr lang="en-US" dirty="0" err="1">
                <a:solidFill>
                  <a:schemeClr val="bg1"/>
                </a:solidFill>
              </a:rPr>
              <a:t>uljni</a:t>
            </a:r>
            <a:r>
              <a:rPr lang="en-US" dirty="0">
                <a:solidFill>
                  <a:schemeClr val="bg1"/>
                </a:solidFill>
              </a:rPr>
              <a:t> </a:t>
            </a:r>
            <a:r>
              <a:rPr lang="en-US" dirty="0" err="1">
                <a:solidFill>
                  <a:schemeClr val="bg1"/>
                </a:solidFill>
              </a:rPr>
              <a:t>dio</a:t>
            </a:r>
            <a:r>
              <a:rPr lang="en-US" dirty="0">
                <a:solidFill>
                  <a:schemeClr val="bg1"/>
                </a:solidFill>
              </a:rPr>
              <a:t> </a:t>
            </a:r>
            <a:r>
              <a:rPr lang="en-US" dirty="0" err="1">
                <a:solidFill>
                  <a:schemeClr val="bg1"/>
                </a:solidFill>
              </a:rPr>
              <a:t>izolacije</a:t>
            </a:r>
            <a:r>
              <a:rPr lang="en-US" dirty="0">
                <a:solidFill>
                  <a:schemeClr val="bg1"/>
                </a:solidFill>
              </a:rPr>
              <a:t> to </a:t>
            </a:r>
            <a:r>
              <a:rPr lang="en-US" dirty="0" err="1">
                <a:solidFill>
                  <a:schemeClr val="bg1"/>
                </a:solidFill>
              </a:rPr>
              <a:t>svakako</a:t>
            </a:r>
            <a:r>
              <a:rPr lang="en-US" dirty="0">
                <a:solidFill>
                  <a:schemeClr val="bg1"/>
                </a:solidFill>
              </a:rPr>
              <a:t> </a:t>
            </a:r>
            <a:r>
              <a:rPr lang="en-US" dirty="0" err="1">
                <a:solidFill>
                  <a:schemeClr val="bg1"/>
                </a:solidFill>
              </a:rPr>
              <a:t>jeste</a:t>
            </a:r>
            <a:r>
              <a:rPr lang="en-US" dirty="0">
                <a:solidFill>
                  <a:schemeClr val="bg1"/>
                </a:solidFill>
              </a:rPr>
              <a:t> </a:t>
            </a:r>
            <a:r>
              <a:rPr lang="en-US" dirty="0" err="1">
                <a:solidFill>
                  <a:schemeClr val="bg1"/>
                </a:solidFill>
              </a:rPr>
              <a:t>i</a:t>
            </a:r>
            <a:r>
              <a:rPr lang="en-US" dirty="0">
                <a:solidFill>
                  <a:schemeClr val="bg1"/>
                </a:solidFill>
              </a:rPr>
              <a:t> </a:t>
            </a:r>
            <a:r>
              <a:rPr lang="en-US" dirty="0" err="1">
                <a:solidFill>
                  <a:schemeClr val="bg1"/>
                </a:solidFill>
              </a:rPr>
              <a:t>kao</a:t>
            </a:r>
            <a:r>
              <a:rPr lang="en-US" dirty="0">
                <a:solidFill>
                  <a:schemeClr val="bg1"/>
                </a:solidFill>
              </a:rPr>
              <a:t> </a:t>
            </a:r>
            <a:r>
              <a:rPr lang="en-US" dirty="0" err="1">
                <a:solidFill>
                  <a:schemeClr val="bg1"/>
                </a:solidFill>
              </a:rPr>
              <a:t>takav</a:t>
            </a:r>
            <a:r>
              <a:rPr lang="en-US" dirty="0">
                <a:solidFill>
                  <a:schemeClr val="bg1"/>
                </a:solidFill>
              </a:rPr>
              <a:t> </a:t>
            </a:r>
            <a:r>
              <a:rPr lang="en-US" dirty="0" err="1">
                <a:solidFill>
                  <a:schemeClr val="bg1"/>
                </a:solidFill>
              </a:rPr>
              <a:t>zahtijeva</a:t>
            </a:r>
            <a:r>
              <a:rPr lang="en-US" dirty="0">
                <a:solidFill>
                  <a:schemeClr val="bg1"/>
                </a:solidFill>
              </a:rPr>
              <a:t> </a:t>
            </a:r>
            <a:r>
              <a:rPr lang="en-US" dirty="0" err="1">
                <a:solidFill>
                  <a:schemeClr val="bg1"/>
                </a:solidFill>
              </a:rPr>
              <a:t>odgovarajuće</a:t>
            </a:r>
            <a:r>
              <a:rPr lang="en-US" dirty="0">
                <a:solidFill>
                  <a:schemeClr val="bg1"/>
                </a:solidFill>
              </a:rPr>
              <a:t> </a:t>
            </a:r>
            <a:r>
              <a:rPr lang="en-US" dirty="0" err="1">
                <a:solidFill>
                  <a:schemeClr val="bg1"/>
                </a:solidFill>
              </a:rPr>
              <a:t>održavanje</a:t>
            </a:r>
            <a:r>
              <a:rPr lang="en-US" dirty="0">
                <a:solidFill>
                  <a:schemeClr val="bg1"/>
                </a:solidFill>
              </a:rPr>
              <a:t>. </a:t>
            </a:r>
            <a:endParaRPr lang="sr-Latn-RS" dirty="0" smtClean="0">
              <a:solidFill>
                <a:schemeClr val="bg1"/>
              </a:solidFill>
            </a:endParaRPr>
          </a:p>
          <a:p>
            <a:pPr algn="just"/>
            <a:r>
              <a:rPr lang="en-US" dirty="0" err="1" smtClean="0">
                <a:solidFill>
                  <a:schemeClr val="bg1"/>
                </a:solidFill>
              </a:rPr>
              <a:t>Primjenom</a:t>
            </a:r>
            <a:r>
              <a:rPr lang="en-US" dirty="0" smtClean="0">
                <a:solidFill>
                  <a:schemeClr val="bg1"/>
                </a:solidFill>
              </a:rPr>
              <a:t> </a:t>
            </a:r>
            <a:r>
              <a:rPr lang="en-US" dirty="0" err="1" smtClean="0">
                <a:solidFill>
                  <a:schemeClr val="bg1"/>
                </a:solidFill>
              </a:rPr>
              <a:t>odre</a:t>
            </a:r>
            <a:r>
              <a:rPr lang="sr-Latn-RS" dirty="0" smtClean="0">
                <a:solidFill>
                  <a:schemeClr val="bg1"/>
                </a:solidFill>
              </a:rPr>
              <a:t>đ</a:t>
            </a:r>
            <a:r>
              <a:rPr lang="en-US" dirty="0" err="1" smtClean="0">
                <a:solidFill>
                  <a:schemeClr val="bg1"/>
                </a:solidFill>
              </a:rPr>
              <a:t>enog</a:t>
            </a:r>
            <a:r>
              <a:rPr lang="en-US" dirty="0" smtClean="0">
                <a:solidFill>
                  <a:schemeClr val="bg1"/>
                </a:solidFill>
              </a:rPr>
              <a:t> </a:t>
            </a:r>
            <a:r>
              <a:rPr lang="en-US" dirty="0" err="1">
                <a:solidFill>
                  <a:schemeClr val="bg1"/>
                </a:solidFill>
              </a:rPr>
              <a:t>tretmana</a:t>
            </a:r>
            <a:r>
              <a:rPr lang="en-US" dirty="0">
                <a:solidFill>
                  <a:schemeClr val="bg1"/>
                </a:solidFill>
              </a:rPr>
              <a:t> </a:t>
            </a:r>
            <a:r>
              <a:rPr lang="en-US" dirty="0" err="1">
                <a:solidFill>
                  <a:schemeClr val="bg1"/>
                </a:solidFill>
              </a:rPr>
              <a:t>ulja</a:t>
            </a:r>
            <a:r>
              <a:rPr lang="en-US" dirty="0">
                <a:solidFill>
                  <a:schemeClr val="bg1"/>
                </a:solidFill>
              </a:rPr>
              <a:t> </a:t>
            </a:r>
            <a:r>
              <a:rPr lang="en-US" dirty="0" err="1">
                <a:solidFill>
                  <a:schemeClr val="bg1"/>
                </a:solidFill>
              </a:rPr>
              <a:t>može</a:t>
            </a:r>
            <a:r>
              <a:rPr lang="en-US" dirty="0">
                <a:solidFill>
                  <a:schemeClr val="bg1"/>
                </a:solidFill>
              </a:rPr>
              <a:t> se </a:t>
            </a:r>
            <a:r>
              <a:rPr lang="en-US" dirty="0" err="1">
                <a:solidFill>
                  <a:schemeClr val="bg1"/>
                </a:solidFill>
              </a:rPr>
              <a:t>izvršiti</a:t>
            </a:r>
            <a:r>
              <a:rPr lang="en-US" dirty="0">
                <a:solidFill>
                  <a:schemeClr val="bg1"/>
                </a:solidFill>
              </a:rPr>
              <a:t> </a:t>
            </a:r>
            <a:r>
              <a:rPr lang="en-US" dirty="0" err="1">
                <a:solidFill>
                  <a:schemeClr val="bg1"/>
                </a:solidFill>
              </a:rPr>
              <a:t>poboljšanje</a:t>
            </a:r>
            <a:r>
              <a:rPr lang="en-US" dirty="0">
                <a:solidFill>
                  <a:schemeClr val="bg1"/>
                </a:solidFill>
              </a:rPr>
              <a:t> </a:t>
            </a:r>
            <a:r>
              <a:rPr lang="en-US" dirty="0" err="1">
                <a:solidFill>
                  <a:schemeClr val="bg1"/>
                </a:solidFill>
              </a:rPr>
              <a:t>karakteristika</a:t>
            </a:r>
            <a:r>
              <a:rPr lang="en-US" dirty="0">
                <a:solidFill>
                  <a:schemeClr val="bg1"/>
                </a:solidFill>
              </a:rPr>
              <a:t> </a:t>
            </a:r>
            <a:r>
              <a:rPr lang="en-US" dirty="0" err="1">
                <a:solidFill>
                  <a:schemeClr val="bg1"/>
                </a:solidFill>
              </a:rPr>
              <a:t>ukupnog</a:t>
            </a:r>
            <a:r>
              <a:rPr lang="en-US" dirty="0">
                <a:solidFill>
                  <a:schemeClr val="bg1"/>
                </a:solidFill>
              </a:rPr>
              <a:t> IS-a </a:t>
            </a:r>
            <a:r>
              <a:rPr lang="en-US" dirty="0" err="1">
                <a:solidFill>
                  <a:schemeClr val="bg1"/>
                </a:solidFill>
              </a:rPr>
              <a:t>ulje-papir</a:t>
            </a:r>
            <a:r>
              <a:rPr lang="en-US" dirty="0">
                <a:solidFill>
                  <a:schemeClr val="bg1"/>
                </a:solidFill>
              </a:rPr>
              <a:t>. </a:t>
            </a:r>
            <a:endParaRPr lang="sr-Latn-RS" dirty="0" smtClean="0">
              <a:solidFill>
                <a:schemeClr val="bg1"/>
              </a:solidFill>
            </a:endParaRPr>
          </a:p>
          <a:p>
            <a:pPr algn="just"/>
            <a:r>
              <a:rPr lang="sr-Latn-RS" dirty="0" smtClean="0">
                <a:solidFill>
                  <a:schemeClr val="bg1"/>
                </a:solidFill>
              </a:rPr>
              <a:t>O</a:t>
            </a:r>
            <a:r>
              <a:rPr lang="en-US" dirty="0" smtClean="0">
                <a:solidFill>
                  <a:schemeClr val="bg1"/>
                </a:solidFill>
              </a:rPr>
              <a:t>n-line </a:t>
            </a:r>
            <a:r>
              <a:rPr lang="en-US" dirty="0" err="1">
                <a:solidFill>
                  <a:schemeClr val="bg1"/>
                </a:solidFill>
              </a:rPr>
              <a:t>tretmani</a:t>
            </a:r>
            <a:r>
              <a:rPr lang="en-US" dirty="0">
                <a:solidFill>
                  <a:schemeClr val="bg1"/>
                </a:solidFill>
              </a:rPr>
              <a:t> </a:t>
            </a:r>
            <a:r>
              <a:rPr lang="en-US" dirty="0" err="1">
                <a:solidFill>
                  <a:schemeClr val="bg1"/>
                </a:solidFill>
              </a:rPr>
              <a:t>izolacionog</a:t>
            </a:r>
            <a:r>
              <a:rPr lang="en-US" dirty="0">
                <a:solidFill>
                  <a:schemeClr val="bg1"/>
                </a:solidFill>
              </a:rPr>
              <a:t> </a:t>
            </a:r>
            <a:r>
              <a:rPr lang="sr-Latn-RS" dirty="0" smtClean="0">
                <a:solidFill>
                  <a:schemeClr val="bg1"/>
                </a:solidFill>
              </a:rPr>
              <a:t>sistema</a:t>
            </a:r>
            <a:r>
              <a:rPr lang="en-US" dirty="0" smtClean="0">
                <a:solidFill>
                  <a:schemeClr val="bg1"/>
                </a:solidFill>
              </a:rPr>
              <a:t> </a:t>
            </a:r>
            <a:r>
              <a:rPr lang="en-US" dirty="0" err="1">
                <a:solidFill>
                  <a:schemeClr val="bg1"/>
                </a:solidFill>
              </a:rPr>
              <a:t>transformatora</a:t>
            </a:r>
            <a:r>
              <a:rPr lang="en-US" dirty="0">
                <a:solidFill>
                  <a:schemeClr val="bg1"/>
                </a:solidFill>
              </a:rPr>
              <a:t> </a:t>
            </a:r>
            <a:r>
              <a:rPr lang="sr-Latn-RS" dirty="0" smtClean="0">
                <a:solidFill>
                  <a:schemeClr val="bg1"/>
                </a:solidFill>
              </a:rPr>
              <a:t>postaju sve više tehnički i ekonomski opravdani.</a:t>
            </a:r>
          </a:p>
          <a:p>
            <a:pPr algn="just"/>
            <a:r>
              <a:rPr lang="sr-Latn-RS" dirty="0" smtClean="0">
                <a:solidFill>
                  <a:schemeClr val="bg1"/>
                </a:solidFill>
              </a:rPr>
              <a:t>E</a:t>
            </a:r>
            <a:r>
              <a:rPr lang="en-US" dirty="0" err="1" smtClean="0">
                <a:solidFill>
                  <a:schemeClr val="bg1"/>
                </a:solidFill>
              </a:rPr>
              <a:t>fektan</a:t>
            </a:r>
            <a:r>
              <a:rPr lang="en-US" dirty="0" smtClean="0">
                <a:solidFill>
                  <a:schemeClr val="bg1"/>
                </a:solidFill>
              </a:rPr>
              <a:t> </a:t>
            </a:r>
            <a:r>
              <a:rPr lang="en-US" dirty="0" err="1">
                <a:solidFill>
                  <a:schemeClr val="bg1"/>
                </a:solidFill>
              </a:rPr>
              <a:t>proces</a:t>
            </a:r>
            <a:r>
              <a:rPr lang="en-US" dirty="0">
                <a:solidFill>
                  <a:schemeClr val="bg1"/>
                </a:solidFill>
              </a:rPr>
              <a:t> </a:t>
            </a:r>
            <a:r>
              <a:rPr lang="en-US" dirty="0" err="1">
                <a:solidFill>
                  <a:schemeClr val="bg1"/>
                </a:solidFill>
              </a:rPr>
              <a:t>revitalizacije</a:t>
            </a:r>
            <a:r>
              <a:rPr lang="en-US" dirty="0">
                <a:solidFill>
                  <a:schemeClr val="bg1"/>
                </a:solidFill>
              </a:rPr>
              <a:t> </a:t>
            </a:r>
            <a:r>
              <a:rPr lang="en-US" dirty="0" err="1">
                <a:solidFill>
                  <a:schemeClr val="bg1"/>
                </a:solidFill>
              </a:rPr>
              <a:t>izolacionog</a:t>
            </a:r>
            <a:r>
              <a:rPr lang="en-US" dirty="0">
                <a:solidFill>
                  <a:schemeClr val="bg1"/>
                </a:solidFill>
              </a:rPr>
              <a:t> </a:t>
            </a:r>
            <a:r>
              <a:rPr lang="en-US" dirty="0" err="1">
                <a:solidFill>
                  <a:schemeClr val="bg1"/>
                </a:solidFill>
              </a:rPr>
              <a:t>sistema</a:t>
            </a:r>
            <a:r>
              <a:rPr lang="en-US" dirty="0">
                <a:solidFill>
                  <a:schemeClr val="bg1"/>
                </a:solidFill>
              </a:rPr>
              <a:t> mora </a:t>
            </a:r>
            <a:r>
              <a:rPr lang="en-US" dirty="0" err="1">
                <a:solidFill>
                  <a:schemeClr val="bg1"/>
                </a:solidFill>
              </a:rPr>
              <a:t>objediniti</a:t>
            </a:r>
            <a:r>
              <a:rPr lang="en-US" dirty="0">
                <a:solidFill>
                  <a:schemeClr val="bg1"/>
                </a:solidFill>
              </a:rPr>
              <a:t> procedure </a:t>
            </a:r>
            <a:r>
              <a:rPr lang="en-US" dirty="0" err="1">
                <a:solidFill>
                  <a:schemeClr val="bg1"/>
                </a:solidFill>
              </a:rPr>
              <a:t>sušenja</a:t>
            </a:r>
            <a:r>
              <a:rPr lang="en-US" dirty="0">
                <a:solidFill>
                  <a:schemeClr val="bg1"/>
                </a:solidFill>
              </a:rPr>
              <a:t>, </a:t>
            </a:r>
            <a:r>
              <a:rPr lang="en-US" dirty="0" err="1">
                <a:solidFill>
                  <a:schemeClr val="bg1"/>
                </a:solidFill>
              </a:rPr>
              <a:t>filtriranja</a:t>
            </a:r>
            <a:r>
              <a:rPr lang="en-US" dirty="0">
                <a:solidFill>
                  <a:schemeClr val="bg1"/>
                </a:solidFill>
              </a:rPr>
              <a:t> </a:t>
            </a:r>
            <a:r>
              <a:rPr lang="en-US" dirty="0" err="1">
                <a:solidFill>
                  <a:schemeClr val="bg1"/>
                </a:solidFill>
              </a:rPr>
              <a:t>i</a:t>
            </a:r>
            <a:r>
              <a:rPr lang="en-US" dirty="0">
                <a:solidFill>
                  <a:schemeClr val="bg1"/>
                </a:solidFill>
              </a:rPr>
              <a:t> </a:t>
            </a:r>
            <a:r>
              <a:rPr lang="en-US" dirty="0" err="1">
                <a:solidFill>
                  <a:schemeClr val="bg1"/>
                </a:solidFill>
              </a:rPr>
              <a:t>prečišćavanja</a:t>
            </a:r>
            <a:r>
              <a:rPr lang="en-US" dirty="0">
                <a:solidFill>
                  <a:schemeClr val="bg1"/>
                </a:solidFill>
              </a:rPr>
              <a:t> </a:t>
            </a:r>
            <a:r>
              <a:rPr lang="en-US" dirty="0" err="1">
                <a:solidFill>
                  <a:schemeClr val="bg1"/>
                </a:solidFill>
              </a:rPr>
              <a:t>izolacionog</a:t>
            </a:r>
            <a:r>
              <a:rPr lang="en-US" dirty="0">
                <a:solidFill>
                  <a:schemeClr val="bg1"/>
                </a:solidFill>
              </a:rPr>
              <a:t> </a:t>
            </a:r>
            <a:r>
              <a:rPr lang="en-US" dirty="0" err="1">
                <a:solidFill>
                  <a:schemeClr val="bg1"/>
                </a:solidFill>
              </a:rPr>
              <a:t>sistema</a:t>
            </a:r>
            <a:r>
              <a:rPr lang="en-US" dirty="0">
                <a:solidFill>
                  <a:schemeClr val="bg1"/>
                </a:solidFill>
              </a:rPr>
              <a:t> </a:t>
            </a:r>
            <a:r>
              <a:rPr lang="en-US" dirty="0" err="1">
                <a:solidFill>
                  <a:schemeClr val="bg1"/>
                </a:solidFill>
              </a:rPr>
              <a:t>što</a:t>
            </a:r>
            <a:r>
              <a:rPr lang="en-US" dirty="0">
                <a:solidFill>
                  <a:schemeClr val="bg1"/>
                </a:solidFill>
              </a:rPr>
              <a:t> </a:t>
            </a:r>
            <a:r>
              <a:rPr lang="en-US" dirty="0" err="1">
                <a:solidFill>
                  <a:schemeClr val="bg1"/>
                </a:solidFill>
              </a:rPr>
              <a:t>podrazumijeva</a:t>
            </a:r>
            <a:r>
              <a:rPr lang="en-US" dirty="0">
                <a:solidFill>
                  <a:schemeClr val="bg1"/>
                </a:solidFill>
              </a:rPr>
              <a:t> </a:t>
            </a:r>
            <a:r>
              <a:rPr lang="en-US" dirty="0" err="1">
                <a:solidFill>
                  <a:schemeClr val="bg1"/>
                </a:solidFill>
              </a:rPr>
              <a:t>sušenje</a:t>
            </a:r>
            <a:r>
              <a:rPr lang="en-US" dirty="0">
                <a:solidFill>
                  <a:schemeClr val="bg1"/>
                </a:solidFill>
              </a:rPr>
              <a:t>, </a:t>
            </a:r>
            <a:r>
              <a:rPr lang="en-US" dirty="0" err="1">
                <a:solidFill>
                  <a:schemeClr val="bg1"/>
                </a:solidFill>
              </a:rPr>
              <a:t>filtriranje</a:t>
            </a:r>
            <a:r>
              <a:rPr lang="en-US" dirty="0">
                <a:solidFill>
                  <a:schemeClr val="bg1"/>
                </a:solidFill>
              </a:rPr>
              <a:t>, </a:t>
            </a:r>
            <a:r>
              <a:rPr lang="en-US" dirty="0" err="1">
                <a:solidFill>
                  <a:schemeClr val="bg1"/>
                </a:solidFill>
              </a:rPr>
              <a:t>regeneraciju</a:t>
            </a:r>
            <a:r>
              <a:rPr lang="en-US" dirty="0">
                <a:solidFill>
                  <a:schemeClr val="bg1"/>
                </a:solidFill>
              </a:rPr>
              <a:t> </a:t>
            </a:r>
            <a:r>
              <a:rPr lang="en-US" dirty="0" err="1">
                <a:solidFill>
                  <a:schemeClr val="bg1"/>
                </a:solidFill>
              </a:rPr>
              <a:t>ulja</a:t>
            </a:r>
            <a:r>
              <a:rPr lang="en-US" dirty="0">
                <a:solidFill>
                  <a:schemeClr val="bg1"/>
                </a:solidFill>
              </a:rPr>
              <a:t>, </a:t>
            </a:r>
            <a:r>
              <a:rPr lang="en-US" dirty="0" err="1">
                <a:solidFill>
                  <a:schemeClr val="bg1"/>
                </a:solidFill>
              </a:rPr>
              <a:t>kao</a:t>
            </a:r>
            <a:r>
              <a:rPr lang="en-US" dirty="0">
                <a:solidFill>
                  <a:schemeClr val="bg1"/>
                </a:solidFill>
              </a:rPr>
              <a:t> </a:t>
            </a:r>
            <a:r>
              <a:rPr lang="en-US" dirty="0" err="1">
                <a:solidFill>
                  <a:schemeClr val="bg1"/>
                </a:solidFill>
              </a:rPr>
              <a:t>i</a:t>
            </a:r>
            <a:r>
              <a:rPr lang="en-US" dirty="0">
                <a:solidFill>
                  <a:schemeClr val="bg1"/>
                </a:solidFill>
              </a:rPr>
              <a:t> </a:t>
            </a:r>
            <a:r>
              <a:rPr lang="en-US" dirty="0" err="1">
                <a:solidFill>
                  <a:schemeClr val="bg1"/>
                </a:solidFill>
              </a:rPr>
              <a:t>sušenje</a:t>
            </a:r>
            <a:r>
              <a:rPr lang="en-US" dirty="0">
                <a:solidFill>
                  <a:schemeClr val="bg1"/>
                </a:solidFill>
              </a:rPr>
              <a:t> </a:t>
            </a:r>
            <a:r>
              <a:rPr lang="en-US" dirty="0" err="1">
                <a:solidFill>
                  <a:schemeClr val="bg1"/>
                </a:solidFill>
              </a:rPr>
              <a:t>i</a:t>
            </a:r>
            <a:r>
              <a:rPr lang="en-US" dirty="0">
                <a:solidFill>
                  <a:schemeClr val="bg1"/>
                </a:solidFill>
              </a:rPr>
              <a:t> </a:t>
            </a:r>
            <a:r>
              <a:rPr lang="en-US" dirty="0" err="1">
                <a:solidFill>
                  <a:schemeClr val="bg1"/>
                </a:solidFill>
              </a:rPr>
              <a:t>prečišćavanje</a:t>
            </a:r>
            <a:r>
              <a:rPr lang="en-US" dirty="0">
                <a:solidFill>
                  <a:schemeClr val="bg1"/>
                </a:solidFill>
              </a:rPr>
              <a:t> </a:t>
            </a:r>
            <a:r>
              <a:rPr lang="en-US" dirty="0" err="1">
                <a:solidFill>
                  <a:schemeClr val="bg1"/>
                </a:solidFill>
              </a:rPr>
              <a:t>celulozne</a:t>
            </a:r>
            <a:r>
              <a:rPr lang="en-US" dirty="0">
                <a:solidFill>
                  <a:schemeClr val="bg1"/>
                </a:solidFill>
              </a:rPr>
              <a:t> </a:t>
            </a:r>
            <a:r>
              <a:rPr lang="en-US" dirty="0" err="1">
                <a:solidFill>
                  <a:schemeClr val="bg1"/>
                </a:solidFill>
              </a:rPr>
              <a:t>izolacije</a:t>
            </a:r>
            <a:r>
              <a:rPr lang="en-US" dirty="0">
                <a:solidFill>
                  <a:schemeClr val="bg1"/>
                </a:solidFill>
              </a:rPr>
              <a:t> </a:t>
            </a:r>
            <a:r>
              <a:rPr lang="en-US" dirty="0" err="1">
                <a:solidFill>
                  <a:schemeClr val="bg1"/>
                </a:solidFill>
              </a:rPr>
              <a:t>i</a:t>
            </a:r>
            <a:r>
              <a:rPr lang="en-US" dirty="0">
                <a:solidFill>
                  <a:schemeClr val="bg1"/>
                </a:solidFill>
              </a:rPr>
              <a:t> </a:t>
            </a:r>
            <a:r>
              <a:rPr lang="en-US" dirty="0" err="1">
                <a:solidFill>
                  <a:schemeClr val="bg1"/>
                </a:solidFill>
              </a:rPr>
              <a:t>uklanjanje</a:t>
            </a:r>
            <a:r>
              <a:rPr lang="en-US" dirty="0">
                <a:solidFill>
                  <a:schemeClr val="bg1"/>
                </a:solidFill>
              </a:rPr>
              <a:t> </a:t>
            </a:r>
            <a:r>
              <a:rPr lang="en-US" dirty="0" err="1">
                <a:solidFill>
                  <a:schemeClr val="bg1"/>
                </a:solidFill>
              </a:rPr>
              <a:t>taloga</a:t>
            </a:r>
            <a:r>
              <a:rPr lang="en-US" dirty="0">
                <a:solidFill>
                  <a:schemeClr val="bg1"/>
                </a:solidFill>
              </a:rPr>
              <a:t>. </a:t>
            </a:r>
          </a:p>
        </p:txBody>
      </p:sp>
    </p:spTree>
    <p:extLst>
      <p:ext uri="{BB962C8B-B14F-4D97-AF65-F5344CB8AC3E}">
        <p14:creationId xmlns:p14="http://schemas.microsoft.com/office/powerpoint/2010/main" val="36737844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rPr>
              <a:t>R</a:t>
            </a:r>
            <a:r>
              <a:rPr lang="sr-Latn-RS" dirty="0" smtClean="0">
                <a:solidFill>
                  <a:schemeClr val="bg1"/>
                </a:solidFill>
              </a:rPr>
              <a:t>evitalizacija izolacije sintetičkim adsorbentima</a:t>
            </a:r>
            <a:endParaRPr lang="en-US" dirty="0">
              <a:solidFill>
                <a:schemeClr val="bg1"/>
              </a:solidFill>
            </a:endParaRPr>
          </a:p>
        </p:txBody>
      </p:sp>
      <p:sp>
        <p:nvSpPr>
          <p:cNvPr id="3" name="Content Placeholder 2"/>
          <p:cNvSpPr>
            <a:spLocks noGrp="1"/>
          </p:cNvSpPr>
          <p:nvPr>
            <p:ph idx="1"/>
          </p:nvPr>
        </p:nvSpPr>
        <p:spPr/>
        <p:txBody>
          <a:bodyPr/>
          <a:lstStyle/>
          <a:p>
            <a:r>
              <a:rPr lang="sr-Latn-RS" dirty="0" smtClean="0">
                <a:solidFill>
                  <a:schemeClr val="bg1"/>
                </a:solidFill>
              </a:rPr>
              <a:t>Neinvazivan postupak</a:t>
            </a:r>
          </a:p>
          <a:p>
            <a:r>
              <a:rPr lang="sr-Latn-RS" dirty="0" smtClean="0">
                <a:solidFill>
                  <a:schemeClr val="bg1"/>
                </a:solidFill>
              </a:rPr>
              <a:t>Mogućnost vršenja postupka u on-line i off-line režimu</a:t>
            </a:r>
          </a:p>
          <a:p>
            <a:r>
              <a:rPr lang="sr-Latn-RS" dirty="0" smtClean="0">
                <a:solidFill>
                  <a:schemeClr val="bg1"/>
                </a:solidFill>
              </a:rPr>
              <a:t>Bez vakuumiranja transformatora – ne postoji mogućnost da sam postupak dovede do potrebe za dotezanjem namotaja</a:t>
            </a:r>
          </a:p>
          <a:p>
            <a:r>
              <a:rPr lang="sr-Latn-RS" dirty="0" smtClean="0">
                <a:solidFill>
                  <a:schemeClr val="bg1"/>
                </a:solidFill>
              </a:rPr>
              <a:t>Obrada na radnoj temperaturi ulja transformatora – nema pregrijavanja ulja i presušivanja celulozne izolacije</a:t>
            </a:r>
          </a:p>
          <a:p>
            <a:r>
              <a:rPr lang="sr-Latn-RS" dirty="0" smtClean="0">
                <a:solidFill>
                  <a:schemeClr val="bg1"/>
                </a:solidFill>
              </a:rPr>
              <a:t>Visoka aktivnost sintetičkih adsorbenata</a:t>
            </a:r>
          </a:p>
          <a:p>
            <a:r>
              <a:rPr lang="sr-Latn-RS" dirty="0" smtClean="0">
                <a:solidFill>
                  <a:schemeClr val="bg1"/>
                </a:solidFill>
              </a:rPr>
              <a:t>Reaktivacija adsorbenata nakon njihovog zasićenja</a:t>
            </a:r>
          </a:p>
          <a:p>
            <a:r>
              <a:rPr lang="sr-Latn-RS" dirty="0" smtClean="0">
                <a:solidFill>
                  <a:schemeClr val="bg1"/>
                </a:solidFill>
              </a:rPr>
              <a:t>Ne postoji potreba za odlaganjem opasnog otpada</a:t>
            </a:r>
          </a:p>
          <a:p>
            <a:pPr marL="0" indent="0">
              <a:buNone/>
            </a:pPr>
            <a:endParaRPr lang="en-US" dirty="0"/>
          </a:p>
        </p:txBody>
      </p:sp>
    </p:spTree>
    <p:extLst>
      <p:ext uri="{BB962C8B-B14F-4D97-AF65-F5344CB8AC3E}">
        <p14:creationId xmlns:p14="http://schemas.microsoft.com/office/powerpoint/2010/main" val="13978684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solidFill>
                  <a:schemeClr val="bg1"/>
                </a:solidFill>
              </a:rPr>
              <a:t>Kriterijumi</a:t>
            </a:r>
            <a:r>
              <a:rPr lang="en-US" dirty="0">
                <a:solidFill>
                  <a:schemeClr val="bg1"/>
                </a:solidFill>
              </a:rPr>
              <a:t> </a:t>
            </a:r>
            <a:r>
              <a:rPr lang="en-US" dirty="0" err="1">
                <a:solidFill>
                  <a:schemeClr val="bg1"/>
                </a:solidFill>
              </a:rPr>
              <a:t>za</a:t>
            </a:r>
            <a:r>
              <a:rPr lang="en-US" dirty="0">
                <a:solidFill>
                  <a:schemeClr val="bg1"/>
                </a:solidFill>
              </a:rPr>
              <a:t> </a:t>
            </a:r>
            <a:r>
              <a:rPr lang="en-US" dirty="0" err="1">
                <a:solidFill>
                  <a:schemeClr val="bg1"/>
                </a:solidFill>
              </a:rPr>
              <a:t>donošenje</a:t>
            </a:r>
            <a:r>
              <a:rPr lang="en-US" dirty="0">
                <a:solidFill>
                  <a:schemeClr val="bg1"/>
                </a:solidFill>
              </a:rPr>
              <a:t> </a:t>
            </a:r>
            <a:r>
              <a:rPr lang="en-US" dirty="0" err="1">
                <a:solidFill>
                  <a:schemeClr val="bg1"/>
                </a:solidFill>
              </a:rPr>
              <a:t>odluke</a:t>
            </a:r>
            <a:r>
              <a:rPr lang="en-US" dirty="0">
                <a:solidFill>
                  <a:schemeClr val="bg1"/>
                </a:solidFill>
              </a:rPr>
              <a:t> o </a:t>
            </a:r>
            <a:r>
              <a:rPr lang="en-US" dirty="0" err="1">
                <a:solidFill>
                  <a:schemeClr val="bg1"/>
                </a:solidFill>
              </a:rPr>
              <a:t>revitalizaciji</a:t>
            </a:r>
            <a:r>
              <a:rPr lang="en-US" dirty="0">
                <a:solidFill>
                  <a:schemeClr val="bg1"/>
                </a:solidFill>
              </a:rPr>
              <a:t> </a:t>
            </a:r>
            <a:r>
              <a:rPr lang="en-US" dirty="0" err="1">
                <a:solidFill>
                  <a:schemeClr val="bg1"/>
                </a:solidFill>
              </a:rPr>
              <a:t>izolacionog</a:t>
            </a:r>
            <a:r>
              <a:rPr lang="en-US" dirty="0">
                <a:solidFill>
                  <a:schemeClr val="bg1"/>
                </a:solidFill>
              </a:rPr>
              <a:t> </a:t>
            </a:r>
            <a:r>
              <a:rPr lang="en-US" dirty="0" err="1">
                <a:solidFill>
                  <a:schemeClr val="bg1"/>
                </a:solidFill>
              </a:rPr>
              <a:t>sistema</a:t>
            </a:r>
            <a:r>
              <a:rPr lang="en-US" dirty="0">
                <a:solidFill>
                  <a:schemeClr val="bg1"/>
                </a:solidFill>
              </a:rPr>
              <a:t> </a:t>
            </a:r>
          </a:p>
        </p:txBody>
      </p:sp>
      <p:pic>
        <p:nvPicPr>
          <p:cNvPr id="6" name="Content Placeholder 5"/>
          <p:cNvPicPr>
            <a:picLocks noGrp="1" noChangeAspect="1"/>
          </p:cNvPicPr>
          <p:nvPr>
            <p:ph idx="1"/>
          </p:nvPr>
        </p:nvPicPr>
        <p:blipFill>
          <a:blip r:embed="rId2"/>
          <a:stretch>
            <a:fillRect/>
          </a:stretch>
        </p:blipFill>
        <p:spPr>
          <a:xfrm>
            <a:off x="3102204" y="1395413"/>
            <a:ext cx="5987591" cy="4351337"/>
          </a:xfrm>
          <a:prstGeom prst="rect">
            <a:avLst/>
          </a:prstGeom>
        </p:spPr>
      </p:pic>
    </p:spTree>
    <p:extLst>
      <p:ext uri="{BB962C8B-B14F-4D97-AF65-F5344CB8AC3E}">
        <p14:creationId xmlns:p14="http://schemas.microsoft.com/office/powerpoint/2010/main" val="32369364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solidFill>
                  <a:schemeClr val="bg1"/>
                </a:solidFill>
              </a:rPr>
              <a:t>Vr</a:t>
            </a:r>
            <a:r>
              <a:rPr lang="sr-Latn-ME" dirty="0" smtClean="0">
                <a:solidFill>
                  <a:schemeClr val="bg1"/>
                </a:solidFill>
              </a:rPr>
              <a:t>ij</a:t>
            </a:r>
            <a:r>
              <a:rPr lang="en-US" dirty="0" err="1" smtClean="0">
                <a:solidFill>
                  <a:schemeClr val="bg1"/>
                </a:solidFill>
              </a:rPr>
              <a:t>ednosti</a:t>
            </a:r>
            <a:r>
              <a:rPr lang="en-US" dirty="0" smtClean="0">
                <a:solidFill>
                  <a:schemeClr val="bg1"/>
                </a:solidFill>
              </a:rPr>
              <a:t> </a:t>
            </a:r>
            <a:r>
              <a:rPr lang="en-US" dirty="0" err="1">
                <a:solidFill>
                  <a:schemeClr val="bg1"/>
                </a:solidFill>
              </a:rPr>
              <a:t>koje</a:t>
            </a:r>
            <a:r>
              <a:rPr lang="en-US" dirty="0">
                <a:solidFill>
                  <a:schemeClr val="bg1"/>
                </a:solidFill>
              </a:rPr>
              <a:t> se </a:t>
            </a:r>
            <a:r>
              <a:rPr lang="en-US" dirty="0" err="1" smtClean="0">
                <a:solidFill>
                  <a:schemeClr val="bg1"/>
                </a:solidFill>
              </a:rPr>
              <a:t>zaht</a:t>
            </a:r>
            <a:r>
              <a:rPr lang="sr-Latn-RS" dirty="0" smtClean="0">
                <a:solidFill>
                  <a:schemeClr val="bg1"/>
                </a:solidFill>
              </a:rPr>
              <a:t>j</a:t>
            </a:r>
            <a:r>
              <a:rPr lang="en-US" dirty="0" err="1" smtClean="0">
                <a:solidFill>
                  <a:schemeClr val="bg1"/>
                </a:solidFill>
              </a:rPr>
              <a:t>evaju</a:t>
            </a:r>
            <a:r>
              <a:rPr lang="en-US" dirty="0" smtClean="0">
                <a:solidFill>
                  <a:schemeClr val="bg1"/>
                </a:solidFill>
              </a:rPr>
              <a:t> </a:t>
            </a:r>
            <a:r>
              <a:rPr lang="en-US" dirty="0">
                <a:solidFill>
                  <a:schemeClr val="bg1"/>
                </a:solidFill>
              </a:rPr>
              <a:t>od </a:t>
            </a:r>
            <a:r>
              <a:rPr lang="en-US" dirty="0" err="1">
                <a:solidFill>
                  <a:schemeClr val="bg1"/>
                </a:solidFill>
              </a:rPr>
              <a:t>izolacionog</a:t>
            </a:r>
            <a:r>
              <a:rPr lang="en-US" dirty="0">
                <a:solidFill>
                  <a:schemeClr val="bg1"/>
                </a:solidFill>
              </a:rPr>
              <a:t> </a:t>
            </a:r>
            <a:r>
              <a:rPr lang="en-US" dirty="0" err="1">
                <a:solidFill>
                  <a:schemeClr val="bg1"/>
                </a:solidFill>
              </a:rPr>
              <a:t>ulja</a:t>
            </a:r>
            <a:r>
              <a:rPr lang="en-US" dirty="0">
                <a:solidFill>
                  <a:schemeClr val="bg1"/>
                </a:solidFill>
              </a:rPr>
              <a:t> </a:t>
            </a:r>
            <a:r>
              <a:rPr lang="en-US" dirty="0" err="1">
                <a:solidFill>
                  <a:schemeClr val="bg1"/>
                </a:solidFill>
              </a:rPr>
              <a:t>po</a:t>
            </a:r>
            <a:r>
              <a:rPr lang="en-US" dirty="0">
                <a:solidFill>
                  <a:schemeClr val="bg1"/>
                </a:solidFill>
              </a:rPr>
              <a:t> </a:t>
            </a:r>
            <a:r>
              <a:rPr lang="en-US" dirty="0" err="1">
                <a:solidFill>
                  <a:schemeClr val="bg1"/>
                </a:solidFill>
              </a:rPr>
              <a:t>završetku</a:t>
            </a:r>
            <a:r>
              <a:rPr lang="en-US" dirty="0">
                <a:solidFill>
                  <a:schemeClr val="bg1"/>
                </a:solidFill>
              </a:rPr>
              <a:t> </a:t>
            </a:r>
            <a:r>
              <a:rPr lang="en-US" dirty="0" err="1">
                <a:solidFill>
                  <a:schemeClr val="bg1"/>
                </a:solidFill>
              </a:rPr>
              <a:t>revitalizacije</a:t>
            </a:r>
            <a:endParaRPr lang="en-US" dirty="0">
              <a:solidFill>
                <a:schemeClr val="bg1"/>
              </a:solidFill>
            </a:endParaRPr>
          </a:p>
        </p:txBody>
      </p:sp>
      <p:pic>
        <p:nvPicPr>
          <p:cNvPr id="4" name="Content Placeholder 3"/>
          <p:cNvPicPr>
            <a:picLocks noGrp="1" noChangeAspect="1"/>
          </p:cNvPicPr>
          <p:nvPr>
            <p:ph idx="1"/>
          </p:nvPr>
        </p:nvPicPr>
        <p:blipFill>
          <a:blip r:embed="rId2"/>
          <a:stretch>
            <a:fillRect/>
          </a:stretch>
        </p:blipFill>
        <p:spPr>
          <a:xfrm>
            <a:off x="838200" y="1690062"/>
            <a:ext cx="10515600" cy="3762039"/>
          </a:xfrm>
          <a:prstGeom prst="rect">
            <a:avLst/>
          </a:prstGeom>
        </p:spPr>
      </p:pic>
    </p:spTree>
    <p:extLst>
      <p:ext uri="{BB962C8B-B14F-4D97-AF65-F5344CB8AC3E}">
        <p14:creationId xmlns:p14="http://schemas.microsoft.com/office/powerpoint/2010/main" val="33239223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500" dirty="0" err="1">
                <a:solidFill>
                  <a:schemeClr val="bg1"/>
                </a:solidFill>
              </a:rPr>
              <a:t>Tehnički</a:t>
            </a:r>
            <a:r>
              <a:rPr lang="en-US" sz="2500" dirty="0">
                <a:solidFill>
                  <a:schemeClr val="bg1"/>
                </a:solidFill>
              </a:rPr>
              <a:t> </a:t>
            </a:r>
            <a:r>
              <a:rPr lang="en-US" sz="2500" dirty="0" err="1">
                <a:solidFill>
                  <a:schemeClr val="bg1"/>
                </a:solidFill>
              </a:rPr>
              <a:t>podaci</a:t>
            </a:r>
            <a:r>
              <a:rPr lang="en-US" sz="2500" dirty="0">
                <a:solidFill>
                  <a:schemeClr val="bg1"/>
                </a:solidFill>
              </a:rPr>
              <a:t> </a:t>
            </a:r>
            <a:r>
              <a:rPr lang="en-US" sz="2500" dirty="0" err="1">
                <a:solidFill>
                  <a:schemeClr val="bg1"/>
                </a:solidFill>
              </a:rPr>
              <a:t>autotransformatora</a:t>
            </a:r>
            <a:r>
              <a:rPr lang="en-US" sz="2500" dirty="0">
                <a:solidFill>
                  <a:schemeClr val="bg1"/>
                </a:solidFill>
              </a:rPr>
              <a:t> </a:t>
            </a:r>
          </a:p>
        </p:txBody>
      </p:sp>
      <p:pic>
        <p:nvPicPr>
          <p:cNvPr id="4" name="Content Placeholder 3"/>
          <p:cNvPicPr>
            <a:picLocks noGrp="1" noChangeAspect="1"/>
          </p:cNvPicPr>
          <p:nvPr>
            <p:ph idx="1"/>
          </p:nvPr>
        </p:nvPicPr>
        <p:blipFill>
          <a:blip r:embed="rId2"/>
          <a:stretch>
            <a:fillRect/>
          </a:stretch>
        </p:blipFill>
        <p:spPr>
          <a:xfrm>
            <a:off x="895375" y="1395413"/>
            <a:ext cx="10401250" cy="4351337"/>
          </a:xfrm>
          <a:prstGeom prst="rect">
            <a:avLst/>
          </a:prstGeom>
        </p:spPr>
      </p:pic>
    </p:spTree>
    <p:extLst>
      <p:ext uri="{BB962C8B-B14F-4D97-AF65-F5344CB8AC3E}">
        <p14:creationId xmlns:p14="http://schemas.microsoft.com/office/powerpoint/2010/main" val="20171287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solidFill>
                  <a:schemeClr val="bg1"/>
                </a:solidFill>
              </a:rPr>
              <a:t>Rezultati</a:t>
            </a:r>
            <a:r>
              <a:rPr lang="en-US" dirty="0">
                <a:solidFill>
                  <a:schemeClr val="bg1"/>
                </a:solidFill>
              </a:rPr>
              <a:t> </a:t>
            </a:r>
            <a:r>
              <a:rPr lang="en-US" dirty="0" err="1">
                <a:solidFill>
                  <a:schemeClr val="bg1"/>
                </a:solidFill>
              </a:rPr>
              <a:t>ispitivanja</a:t>
            </a:r>
            <a:r>
              <a:rPr lang="en-US" dirty="0">
                <a:solidFill>
                  <a:schemeClr val="bg1"/>
                </a:solidFill>
              </a:rPr>
              <a:t> </a:t>
            </a:r>
            <a:r>
              <a:rPr lang="en-US" dirty="0" err="1" smtClean="0">
                <a:solidFill>
                  <a:schemeClr val="bg1"/>
                </a:solidFill>
              </a:rPr>
              <a:t>autotransformatora</a:t>
            </a:r>
            <a:r>
              <a:rPr lang="sr-Latn-ME" dirty="0" smtClean="0">
                <a:solidFill>
                  <a:schemeClr val="bg1"/>
                </a:solidFill>
              </a:rPr>
              <a:t> prije revitalizacije</a:t>
            </a:r>
            <a:endParaRPr lang="en-US" dirty="0">
              <a:solidFill>
                <a:schemeClr val="bg1"/>
              </a:solidFill>
            </a:endParaRPr>
          </a:p>
        </p:txBody>
      </p:sp>
      <p:sp>
        <p:nvSpPr>
          <p:cNvPr id="3" name="Content Placeholder 2"/>
          <p:cNvSpPr>
            <a:spLocks noGrp="1"/>
          </p:cNvSpPr>
          <p:nvPr>
            <p:ph idx="1"/>
          </p:nvPr>
        </p:nvSpPr>
        <p:spPr>
          <a:xfrm>
            <a:off x="838200" y="1394925"/>
            <a:ext cx="10515600" cy="5148487"/>
          </a:xfrm>
        </p:spPr>
        <p:txBody>
          <a:bodyPr/>
          <a:lstStyle/>
          <a:p>
            <a:pPr algn="just"/>
            <a:r>
              <a:rPr lang="hr-HR" dirty="0">
                <a:solidFill>
                  <a:schemeClr val="bg1"/>
                </a:solidFill>
              </a:rPr>
              <a:t>U narednim tabelama </a:t>
            </a:r>
            <a:r>
              <a:rPr lang="hr-HR" dirty="0" smtClean="0">
                <a:solidFill>
                  <a:schemeClr val="bg1"/>
                </a:solidFill>
              </a:rPr>
              <a:t>su </a:t>
            </a:r>
            <a:r>
              <a:rPr lang="hr-HR" dirty="0">
                <a:solidFill>
                  <a:schemeClr val="bg1"/>
                </a:solidFill>
              </a:rPr>
              <a:t>prikazani samo neki od rezultata </a:t>
            </a:r>
            <a:r>
              <a:rPr lang="hr-HR" dirty="0" smtClean="0">
                <a:solidFill>
                  <a:schemeClr val="bg1"/>
                </a:solidFill>
              </a:rPr>
              <a:t>ispitivanja predmetnog transformatora, </a:t>
            </a:r>
            <a:r>
              <a:rPr lang="hr-HR" dirty="0">
                <a:solidFill>
                  <a:schemeClr val="bg1"/>
                </a:solidFill>
              </a:rPr>
              <a:t>prvenstveno oni koji ukazuju na značajnu ostarjelost i degradiranost izolacionog  sistema transformatora. Rezultati ostalih ispitivanja nisu </a:t>
            </a:r>
            <a:r>
              <a:rPr lang="hr-HR" dirty="0" smtClean="0">
                <a:solidFill>
                  <a:schemeClr val="bg1"/>
                </a:solidFill>
              </a:rPr>
              <a:t>ukazivali </a:t>
            </a:r>
            <a:r>
              <a:rPr lang="hr-HR" dirty="0">
                <a:solidFill>
                  <a:schemeClr val="bg1"/>
                </a:solidFill>
              </a:rPr>
              <a:t>na narušenost mehaničke izdržljivosti i integriteta strujnih kola </a:t>
            </a:r>
            <a:r>
              <a:rPr lang="hr-HR" dirty="0" smtClean="0">
                <a:solidFill>
                  <a:schemeClr val="bg1"/>
                </a:solidFill>
              </a:rPr>
              <a:t>transformatora.</a:t>
            </a:r>
            <a:endParaRPr lang="en-US" dirty="0" smtClean="0">
              <a:solidFill>
                <a:schemeClr val="bg1"/>
              </a:solidFill>
            </a:endParaRPr>
          </a:p>
          <a:p>
            <a:pPr marL="0" indent="0" algn="ctr">
              <a:buNone/>
            </a:pPr>
            <a:r>
              <a:rPr lang="hr-HR" sz="1600" dirty="0" smtClean="0">
                <a:solidFill>
                  <a:schemeClr val="bg1"/>
                </a:solidFill>
              </a:rPr>
              <a:t>Tabela VI. Otpor IS i faktor dielektrične adsorpcije</a:t>
            </a:r>
            <a:endParaRPr lang="en-US" sz="1600" dirty="0" smtClean="0">
              <a:solidFill>
                <a:schemeClr val="bg1"/>
              </a:solidFill>
            </a:endParaRPr>
          </a:p>
          <a:p>
            <a:endParaRPr lang="sr-Latn-ME" dirty="0" smtClean="0"/>
          </a:p>
          <a:p>
            <a:endParaRPr lang="sr-Latn-ME" dirty="0"/>
          </a:p>
          <a:p>
            <a:endParaRPr lang="sr-Latn-ME" dirty="0" smtClean="0"/>
          </a:p>
          <a:p>
            <a:endParaRPr lang="sr-Latn-ME" dirty="0"/>
          </a:p>
          <a:p>
            <a:endParaRPr lang="sr-Latn-ME" dirty="0" smtClean="0"/>
          </a:p>
          <a:p>
            <a:pPr marL="0" indent="0">
              <a:buNone/>
            </a:pPr>
            <a:endParaRPr lang="sr-Latn-ME" sz="1400" dirty="0" smtClean="0">
              <a:solidFill>
                <a:schemeClr val="bg1"/>
              </a:solidFill>
            </a:endParaRPr>
          </a:p>
          <a:p>
            <a:pPr marL="0" indent="0">
              <a:buNone/>
            </a:pPr>
            <a:r>
              <a:rPr lang="en-US" sz="1400" dirty="0" smtClean="0">
                <a:solidFill>
                  <a:schemeClr val="bg1"/>
                </a:solidFill>
              </a:rPr>
              <a:t>*</a:t>
            </a:r>
            <a:r>
              <a:rPr lang="hr-HR" sz="1400" i="1" dirty="0">
                <a:solidFill>
                  <a:schemeClr val="bg1"/>
                </a:solidFill>
              </a:rPr>
              <a:t>Temperatura IS-a na kojoj je vršeno mjerenje 2013. godine je bila ispod 10</a:t>
            </a:r>
            <a:r>
              <a:rPr lang="hr-HR" sz="1400" i="1" dirty="0">
                <a:solidFill>
                  <a:schemeClr val="bg1"/>
                </a:solidFill>
                <a:sym typeface="Symbol" panose="05050102010706020507" pitchFamily="18" charset="2"/>
              </a:rPr>
              <a:t></a:t>
            </a:r>
            <a:r>
              <a:rPr lang="hr-HR" sz="1400" i="1" dirty="0">
                <a:solidFill>
                  <a:schemeClr val="bg1"/>
                </a:solidFill>
              </a:rPr>
              <a:t>C, pa se ove vrijednosti ne smiju posmatrati kao slika realnog stanja IS-a.</a:t>
            </a:r>
            <a:endParaRPr lang="en-US" sz="1400" dirty="0">
              <a:solidFill>
                <a:schemeClr val="bg1"/>
              </a:solidFill>
            </a:endParaRP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301094025"/>
              </p:ext>
            </p:extLst>
          </p:nvPr>
        </p:nvGraphicFramePr>
        <p:xfrm>
          <a:off x="1761686" y="3414320"/>
          <a:ext cx="8699385" cy="2350994"/>
        </p:xfrm>
        <a:graphic>
          <a:graphicData uri="http://schemas.openxmlformats.org/drawingml/2006/table">
            <a:tbl>
              <a:tblPr>
                <a:tableStyleId>{5C22544A-7EE6-4342-B048-85BDC9FD1C3A}</a:tableStyleId>
              </a:tblPr>
              <a:tblGrid>
                <a:gridCol w="1894426">
                  <a:extLst>
                    <a:ext uri="{9D8B030D-6E8A-4147-A177-3AD203B41FA5}">
                      <a16:colId xmlns:a16="http://schemas.microsoft.com/office/drawing/2014/main" xmlns="" val="4103859952"/>
                    </a:ext>
                  </a:extLst>
                </a:gridCol>
                <a:gridCol w="682677">
                  <a:extLst>
                    <a:ext uri="{9D8B030D-6E8A-4147-A177-3AD203B41FA5}">
                      <a16:colId xmlns:a16="http://schemas.microsoft.com/office/drawing/2014/main" xmlns="" val="2409057445"/>
                    </a:ext>
                  </a:extLst>
                </a:gridCol>
                <a:gridCol w="597341">
                  <a:extLst>
                    <a:ext uri="{9D8B030D-6E8A-4147-A177-3AD203B41FA5}">
                      <a16:colId xmlns:a16="http://schemas.microsoft.com/office/drawing/2014/main" xmlns="" val="2498525777"/>
                    </a:ext>
                  </a:extLst>
                </a:gridCol>
                <a:gridCol w="849552">
                  <a:extLst>
                    <a:ext uri="{9D8B030D-6E8A-4147-A177-3AD203B41FA5}">
                      <a16:colId xmlns:a16="http://schemas.microsoft.com/office/drawing/2014/main" xmlns="" val="2773644710"/>
                    </a:ext>
                  </a:extLst>
                </a:gridCol>
                <a:gridCol w="574587">
                  <a:extLst>
                    <a:ext uri="{9D8B030D-6E8A-4147-A177-3AD203B41FA5}">
                      <a16:colId xmlns:a16="http://schemas.microsoft.com/office/drawing/2014/main" xmlns="" val="3156024629"/>
                    </a:ext>
                  </a:extLst>
                </a:gridCol>
                <a:gridCol w="985141">
                  <a:extLst>
                    <a:ext uri="{9D8B030D-6E8A-4147-A177-3AD203B41FA5}">
                      <a16:colId xmlns:a16="http://schemas.microsoft.com/office/drawing/2014/main" xmlns="" val="3399578602"/>
                    </a:ext>
                  </a:extLst>
                </a:gridCol>
                <a:gridCol w="574587">
                  <a:extLst>
                    <a:ext uri="{9D8B030D-6E8A-4147-A177-3AD203B41FA5}">
                      <a16:colId xmlns:a16="http://schemas.microsoft.com/office/drawing/2014/main" xmlns="" val="3015322399"/>
                    </a:ext>
                  </a:extLst>
                </a:gridCol>
                <a:gridCol w="890323">
                  <a:extLst>
                    <a:ext uri="{9D8B030D-6E8A-4147-A177-3AD203B41FA5}">
                      <a16:colId xmlns:a16="http://schemas.microsoft.com/office/drawing/2014/main" xmlns="" val="4291476808"/>
                    </a:ext>
                  </a:extLst>
                </a:gridCol>
                <a:gridCol w="574587">
                  <a:extLst>
                    <a:ext uri="{9D8B030D-6E8A-4147-A177-3AD203B41FA5}">
                      <a16:colId xmlns:a16="http://schemas.microsoft.com/office/drawing/2014/main" xmlns="" val="1523238410"/>
                    </a:ext>
                  </a:extLst>
                </a:gridCol>
                <a:gridCol w="1076164">
                  <a:extLst>
                    <a:ext uri="{9D8B030D-6E8A-4147-A177-3AD203B41FA5}">
                      <a16:colId xmlns:a16="http://schemas.microsoft.com/office/drawing/2014/main" xmlns="" val="1309495119"/>
                    </a:ext>
                  </a:extLst>
                </a:gridCol>
              </a:tblGrid>
              <a:tr h="315393">
                <a:tc rowSpan="2">
                  <a:txBody>
                    <a:bodyPr/>
                    <a:lstStyle/>
                    <a:p>
                      <a:pPr marL="0" marR="0" algn="ctr">
                        <a:spcBef>
                          <a:spcPts val="0"/>
                        </a:spcBef>
                        <a:spcAft>
                          <a:spcPts val="0"/>
                        </a:spcAft>
                      </a:pPr>
                      <a:r>
                        <a:rPr lang="hr-HR" sz="1000">
                          <a:effectLst/>
                        </a:rPr>
                        <a:t>Relacija ispitivanja</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gridSpan="8">
                  <a:txBody>
                    <a:bodyPr/>
                    <a:lstStyle/>
                    <a:p>
                      <a:pPr marL="0" marR="0" algn="ctr">
                        <a:spcBef>
                          <a:spcPts val="0"/>
                        </a:spcBef>
                        <a:spcAft>
                          <a:spcPts val="0"/>
                        </a:spcAft>
                      </a:pPr>
                      <a:r>
                        <a:rPr lang="hr-HR" sz="1000">
                          <a:effectLst/>
                        </a:rPr>
                        <a:t>Riso </a:t>
                      </a:r>
                      <a:r>
                        <a:rPr lang="en-US" sz="1000">
                          <a:effectLst/>
                        </a:rPr>
                        <a:t>[</a:t>
                      </a:r>
                      <a:r>
                        <a:rPr lang="hr-HR" sz="1000">
                          <a:effectLst/>
                        </a:rPr>
                        <a:t>M</a:t>
                      </a:r>
                      <a:r>
                        <a:rPr lang="hr-HR" sz="1000">
                          <a:effectLst/>
                          <a:sym typeface="Symbol" panose="05050102010706020507" pitchFamily="18" charset="2"/>
                        </a:rPr>
                        <a:t></a:t>
                      </a:r>
                      <a:r>
                        <a:rPr lang="en-US" sz="1000">
                          <a:effectLst/>
                        </a:rPr>
                        <a:t>] </a:t>
                      </a:r>
                      <a:r>
                        <a:rPr lang="hr-HR" sz="1000">
                          <a:effectLst/>
                        </a:rPr>
                        <a:t>sveden na 20</a:t>
                      </a:r>
                      <a:r>
                        <a:rPr lang="hr-HR" sz="1000">
                          <a:effectLst/>
                          <a:sym typeface="Symbol" panose="05050102010706020507" pitchFamily="18" charset="2"/>
                        </a:rPr>
                        <a:t></a:t>
                      </a:r>
                      <a:r>
                        <a:rPr lang="hr-HR" sz="1000">
                          <a:effectLst/>
                        </a:rPr>
                        <a:t>C  i Rad</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algn="ctr">
                        <a:spcBef>
                          <a:spcPts val="0"/>
                        </a:spcBef>
                        <a:spcAft>
                          <a:spcPts val="0"/>
                        </a:spcAft>
                      </a:pPr>
                      <a:r>
                        <a:rPr lang="hr-HR" sz="1000">
                          <a:effectLst/>
                        </a:rPr>
                        <a:t>napon JSS (kV)</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011445259"/>
                  </a:ext>
                </a:extLst>
              </a:tr>
              <a:tr h="315393">
                <a:tc vMerge="1">
                  <a:txBody>
                    <a:bodyPr/>
                    <a:lstStyle/>
                    <a:p>
                      <a:endParaRPr lang="en-US"/>
                    </a:p>
                  </a:txBody>
                  <a:tcPr/>
                </a:tc>
                <a:tc gridSpan="2">
                  <a:txBody>
                    <a:bodyPr/>
                    <a:lstStyle/>
                    <a:p>
                      <a:pPr marL="0" marR="0">
                        <a:spcBef>
                          <a:spcPts val="0"/>
                        </a:spcBef>
                        <a:spcAft>
                          <a:spcPts val="0"/>
                        </a:spcAft>
                      </a:pPr>
                      <a:r>
                        <a:rPr lang="hr-HR" sz="1000">
                          <a:effectLst/>
                        </a:rPr>
                        <a:t>16.09.2009.</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marL="0" marR="0">
                        <a:spcBef>
                          <a:spcPts val="0"/>
                        </a:spcBef>
                        <a:spcAft>
                          <a:spcPts val="0"/>
                        </a:spcAft>
                      </a:pPr>
                      <a:r>
                        <a:rPr lang="hr-HR" sz="1000">
                          <a:effectLst/>
                        </a:rPr>
                        <a:t>14.02.2013.*</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marL="0" marR="0">
                        <a:spcBef>
                          <a:spcPts val="0"/>
                        </a:spcBef>
                        <a:spcAft>
                          <a:spcPts val="0"/>
                        </a:spcAft>
                      </a:pPr>
                      <a:r>
                        <a:rPr lang="hr-HR" sz="1000">
                          <a:effectLst/>
                        </a:rPr>
                        <a:t>25.10.2016.</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marL="0" marR="0">
                        <a:spcBef>
                          <a:spcPts val="0"/>
                        </a:spcBef>
                        <a:spcAft>
                          <a:spcPts val="0"/>
                        </a:spcAft>
                      </a:pPr>
                      <a:r>
                        <a:rPr lang="hr-HR" sz="1000">
                          <a:effectLst/>
                        </a:rPr>
                        <a:t>20.03.2019.</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2458622470"/>
                  </a:ext>
                </a:extLst>
              </a:tr>
              <a:tr h="341676">
                <a:tc>
                  <a:txBody>
                    <a:bodyPr/>
                    <a:lstStyle/>
                    <a:p>
                      <a:pPr marL="0" marR="0" algn="ctr">
                        <a:spcBef>
                          <a:spcPts val="0"/>
                        </a:spcBef>
                        <a:spcAft>
                          <a:spcPts val="0"/>
                        </a:spcAft>
                      </a:pPr>
                      <a:r>
                        <a:rPr lang="hr-HR" sz="1000">
                          <a:effectLst/>
                        </a:rPr>
                        <a:t>VN+SN - NN (M)</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a:effectLst/>
                        </a:rPr>
                        <a:t>2554</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a:effectLst/>
                        </a:rPr>
                        <a:t>1.28</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a:effectLst/>
                        </a:rPr>
                        <a:t>2725</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a:effectLst/>
                        </a:rPr>
                        <a:t>1.68</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a:effectLst/>
                        </a:rPr>
                        <a:t>2175</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a:effectLst/>
                        </a:rPr>
                        <a:t>1.36</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a:effectLst/>
                        </a:rPr>
                        <a:t>1205</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a:effectLst/>
                        </a:rPr>
                        <a:t>1.39</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a:effectLst/>
                        </a:rPr>
                        <a:t>5</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093463380"/>
                  </a:ext>
                </a:extLst>
              </a:tr>
              <a:tr h="341676">
                <a:tc>
                  <a:txBody>
                    <a:bodyPr/>
                    <a:lstStyle/>
                    <a:p>
                      <a:pPr marL="0" marR="0" algn="ctr">
                        <a:spcBef>
                          <a:spcPts val="0"/>
                        </a:spcBef>
                        <a:spcAft>
                          <a:spcPts val="0"/>
                        </a:spcAft>
                      </a:pPr>
                      <a:r>
                        <a:rPr lang="hr-HR" sz="1000">
                          <a:effectLst/>
                        </a:rPr>
                        <a:t>VN+SN - M  (NN)</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a:effectLst/>
                        </a:rPr>
                        <a:t>471</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a:effectLst/>
                        </a:rPr>
                        <a:t>1.09</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a:effectLst/>
                        </a:rPr>
                        <a:t>1042</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a:effectLst/>
                        </a:rPr>
                        <a:t>1.1</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a:effectLst/>
                        </a:rPr>
                        <a:t>372</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a:effectLst/>
                        </a:rPr>
                        <a:t>1.1</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a:effectLst/>
                        </a:rPr>
                        <a:t>234</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a:effectLst/>
                        </a:rPr>
                        <a:t>1.09</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a:effectLst/>
                        </a:rPr>
                        <a:t>5</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712268709"/>
                  </a:ext>
                </a:extLst>
              </a:tr>
              <a:tr h="353504">
                <a:tc>
                  <a:txBody>
                    <a:bodyPr/>
                    <a:lstStyle/>
                    <a:p>
                      <a:pPr marL="0" marR="0" algn="ctr">
                        <a:spcBef>
                          <a:spcPts val="0"/>
                        </a:spcBef>
                        <a:spcAft>
                          <a:spcPts val="0"/>
                        </a:spcAft>
                      </a:pPr>
                      <a:r>
                        <a:rPr lang="hr-HR" sz="1000">
                          <a:effectLst/>
                        </a:rPr>
                        <a:t>VN+SN - M+NN</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a:effectLst/>
                        </a:rPr>
                        <a:t>402</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a:effectLst/>
                        </a:rPr>
                        <a:t>1.11</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a:effectLst/>
                        </a:rPr>
                        <a:t>922</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a:effectLst/>
                        </a:rPr>
                        <a:t>1.28</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dirty="0">
                          <a:effectLst/>
                        </a:rPr>
                        <a:t>312</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a:effectLst/>
                        </a:rPr>
                        <a:t>1.15</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dirty="0">
                          <a:effectLst/>
                        </a:rPr>
                        <a:t>190</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a:effectLst/>
                        </a:rPr>
                        <a:t>1.15</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a:effectLst/>
                        </a:rPr>
                        <a:t>5</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835770421"/>
                  </a:ext>
                </a:extLst>
              </a:tr>
              <a:tr h="329848">
                <a:tc>
                  <a:txBody>
                    <a:bodyPr/>
                    <a:lstStyle/>
                    <a:p>
                      <a:pPr marL="0" marR="0" algn="ctr">
                        <a:spcBef>
                          <a:spcPts val="0"/>
                        </a:spcBef>
                        <a:spcAft>
                          <a:spcPts val="0"/>
                        </a:spcAft>
                      </a:pPr>
                      <a:r>
                        <a:rPr lang="hr-HR" sz="1000">
                          <a:effectLst/>
                        </a:rPr>
                        <a:t>NN – M (VN+SN)</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dirty="0">
                          <a:effectLst/>
                        </a:rPr>
                        <a:t>633</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a:effectLst/>
                        </a:rPr>
                        <a:t>1.16</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a:effectLst/>
                        </a:rPr>
                        <a:t>935</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a:effectLst/>
                        </a:rPr>
                        <a:t>1.6</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a:effectLst/>
                        </a:rPr>
                        <a:t>509</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a:effectLst/>
                        </a:rPr>
                        <a:t>1.2</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a:effectLst/>
                        </a:rPr>
                        <a:t>252</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a:effectLst/>
                        </a:rPr>
                        <a:t>1.26</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a:effectLst/>
                        </a:rPr>
                        <a:t>5</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166296293"/>
                  </a:ext>
                </a:extLst>
              </a:tr>
              <a:tr h="353504">
                <a:tc>
                  <a:txBody>
                    <a:bodyPr/>
                    <a:lstStyle/>
                    <a:p>
                      <a:pPr marL="0" marR="0" algn="ctr">
                        <a:spcBef>
                          <a:spcPts val="0"/>
                        </a:spcBef>
                        <a:spcAft>
                          <a:spcPts val="0"/>
                        </a:spcAft>
                      </a:pPr>
                      <a:r>
                        <a:rPr lang="hr-HR" sz="1000" dirty="0">
                          <a:effectLst/>
                        </a:rPr>
                        <a:t>NN – M +VN+SN</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a:effectLst/>
                        </a:rPr>
                        <a:t>488</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a:effectLst/>
                        </a:rPr>
                        <a:t>1.18</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dirty="0">
                          <a:effectLst/>
                        </a:rPr>
                        <a:t>788</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a:effectLst/>
                        </a:rPr>
                        <a:t>1.35</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a:effectLst/>
                        </a:rPr>
                        <a:t>409</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a:effectLst/>
                        </a:rPr>
                        <a:t>1.22</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a:effectLst/>
                        </a:rPr>
                        <a:t>261</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a:effectLst/>
                        </a:rPr>
                        <a:t>1.23</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000" dirty="0">
                          <a:effectLst/>
                        </a:rPr>
                        <a:t>5</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977097380"/>
                  </a:ext>
                </a:extLst>
              </a:tr>
            </a:tbl>
          </a:graphicData>
        </a:graphic>
      </p:graphicFrame>
    </p:spTree>
    <p:extLst>
      <p:ext uri="{BB962C8B-B14F-4D97-AF65-F5344CB8AC3E}">
        <p14:creationId xmlns:p14="http://schemas.microsoft.com/office/powerpoint/2010/main" val="40398494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918978101"/>
              </p:ext>
            </p:extLst>
          </p:nvPr>
        </p:nvGraphicFramePr>
        <p:xfrm>
          <a:off x="1831652" y="873538"/>
          <a:ext cx="8247888" cy="1876584"/>
        </p:xfrm>
        <a:graphic>
          <a:graphicData uri="http://schemas.openxmlformats.org/drawingml/2006/table">
            <a:tbl>
              <a:tblPr>
                <a:tableStyleId>{5C22544A-7EE6-4342-B048-85BDC9FD1C3A}</a:tableStyleId>
              </a:tblPr>
              <a:tblGrid>
                <a:gridCol w="1994587">
                  <a:extLst>
                    <a:ext uri="{9D8B030D-6E8A-4147-A177-3AD203B41FA5}">
                      <a16:colId xmlns:a16="http://schemas.microsoft.com/office/drawing/2014/main" xmlns="" val="317298448"/>
                    </a:ext>
                  </a:extLst>
                </a:gridCol>
                <a:gridCol w="1441269">
                  <a:extLst>
                    <a:ext uri="{9D8B030D-6E8A-4147-A177-3AD203B41FA5}">
                      <a16:colId xmlns:a16="http://schemas.microsoft.com/office/drawing/2014/main" xmlns="" val="1443211493"/>
                    </a:ext>
                  </a:extLst>
                </a:gridCol>
                <a:gridCol w="1441269">
                  <a:extLst>
                    <a:ext uri="{9D8B030D-6E8A-4147-A177-3AD203B41FA5}">
                      <a16:colId xmlns:a16="http://schemas.microsoft.com/office/drawing/2014/main" xmlns="" val="335388779"/>
                    </a:ext>
                  </a:extLst>
                </a:gridCol>
                <a:gridCol w="1297855">
                  <a:extLst>
                    <a:ext uri="{9D8B030D-6E8A-4147-A177-3AD203B41FA5}">
                      <a16:colId xmlns:a16="http://schemas.microsoft.com/office/drawing/2014/main" xmlns="" val="1359764576"/>
                    </a:ext>
                  </a:extLst>
                </a:gridCol>
                <a:gridCol w="1297855">
                  <a:extLst>
                    <a:ext uri="{9D8B030D-6E8A-4147-A177-3AD203B41FA5}">
                      <a16:colId xmlns:a16="http://schemas.microsoft.com/office/drawing/2014/main" xmlns="" val="3895590052"/>
                    </a:ext>
                  </a:extLst>
                </a:gridCol>
                <a:gridCol w="775053">
                  <a:extLst>
                    <a:ext uri="{9D8B030D-6E8A-4147-A177-3AD203B41FA5}">
                      <a16:colId xmlns:a16="http://schemas.microsoft.com/office/drawing/2014/main" xmlns="" val="3999973962"/>
                    </a:ext>
                  </a:extLst>
                </a:gridCol>
              </a:tblGrid>
              <a:tr h="234573">
                <a:tc rowSpan="2">
                  <a:txBody>
                    <a:bodyPr/>
                    <a:lstStyle/>
                    <a:p>
                      <a:pPr marL="0" marR="0" algn="ctr">
                        <a:spcBef>
                          <a:spcPts val="0"/>
                        </a:spcBef>
                        <a:spcAft>
                          <a:spcPts val="0"/>
                        </a:spcAft>
                      </a:pPr>
                      <a:r>
                        <a:rPr lang="hr-HR" sz="1000" dirty="0">
                          <a:effectLst/>
                        </a:rPr>
                        <a:t>Relacija ispitivanja</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050" marR="19050" marT="0" marB="0" anchor="ctr"/>
                </a:tc>
                <a:tc gridSpan="4">
                  <a:txBody>
                    <a:bodyPr/>
                    <a:lstStyle/>
                    <a:p>
                      <a:pPr marL="0" marR="0" algn="ctr">
                        <a:spcBef>
                          <a:spcPts val="0"/>
                        </a:spcBef>
                        <a:spcAft>
                          <a:spcPts val="0"/>
                        </a:spcAft>
                      </a:pPr>
                      <a:r>
                        <a:rPr lang="hr-HR" sz="1000">
                          <a:effectLst/>
                        </a:rPr>
                        <a:t>tg</a:t>
                      </a:r>
                      <a:r>
                        <a:rPr lang="hr-HR" sz="1000">
                          <a:effectLst/>
                          <a:sym typeface="Symbol" panose="05050102010706020507" pitchFamily="18" charset="2"/>
                        </a:rPr>
                        <a:t></a:t>
                      </a:r>
                      <a:r>
                        <a:rPr lang="hr-HR" sz="1000">
                          <a:effectLst/>
                        </a:rPr>
                        <a:t>[%]  sveden na 20</a:t>
                      </a:r>
                      <a:r>
                        <a:rPr lang="hr-HR" sz="1000">
                          <a:effectLst/>
                          <a:sym typeface="Symbol" panose="05050102010706020507" pitchFamily="18" charset="2"/>
                        </a:rPr>
                        <a:t></a:t>
                      </a:r>
                      <a:r>
                        <a:rPr lang="hr-HR" sz="1000">
                          <a:effectLst/>
                        </a:rPr>
                        <a:t>C</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050" marR="1905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spcBef>
                          <a:spcPts val="0"/>
                        </a:spcBef>
                        <a:spcAft>
                          <a:spcPts val="0"/>
                        </a:spcAft>
                      </a:pPr>
                      <a:r>
                        <a:rPr lang="en-US" sz="1000">
                          <a:effectLst/>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xmlns="" val="955341029"/>
                  </a:ext>
                </a:extLst>
              </a:tr>
              <a:tr h="469146">
                <a:tc vMerge="1">
                  <a:txBody>
                    <a:bodyPr/>
                    <a:lstStyle/>
                    <a:p>
                      <a:endParaRPr lang="en-US"/>
                    </a:p>
                  </a:txBody>
                  <a:tcPr/>
                </a:tc>
                <a:tc>
                  <a:txBody>
                    <a:bodyPr/>
                    <a:lstStyle/>
                    <a:p>
                      <a:pPr marL="0" marR="0">
                        <a:spcBef>
                          <a:spcPts val="0"/>
                        </a:spcBef>
                        <a:spcAft>
                          <a:spcPts val="0"/>
                        </a:spcAft>
                      </a:pPr>
                      <a:r>
                        <a:rPr lang="hr-HR" sz="1000" dirty="0">
                          <a:effectLst/>
                        </a:rPr>
                        <a:t>16.09.2009.</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050" marR="19050" marT="0" marB="0" anchor="ctr"/>
                </a:tc>
                <a:tc>
                  <a:txBody>
                    <a:bodyPr/>
                    <a:lstStyle/>
                    <a:p>
                      <a:pPr marL="0" marR="0">
                        <a:spcBef>
                          <a:spcPts val="0"/>
                        </a:spcBef>
                        <a:spcAft>
                          <a:spcPts val="0"/>
                        </a:spcAft>
                      </a:pPr>
                      <a:r>
                        <a:rPr lang="hr-HR" sz="1000">
                          <a:effectLst/>
                        </a:rPr>
                        <a:t>14.02.2013.</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050" marR="19050" marT="0" marB="0" anchor="ctr"/>
                </a:tc>
                <a:tc>
                  <a:txBody>
                    <a:bodyPr/>
                    <a:lstStyle/>
                    <a:p>
                      <a:pPr marL="0" marR="0">
                        <a:spcBef>
                          <a:spcPts val="0"/>
                        </a:spcBef>
                        <a:spcAft>
                          <a:spcPts val="0"/>
                        </a:spcAft>
                      </a:pPr>
                      <a:r>
                        <a:rPr lang="hr-HR" sz="1000">
                          <a:effectLst/>
                        </a:rPr>
                        <a:t>25.10.2016.</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050" marR="19050" marT="0" marB="0" anchor="ctr"/>
                </a:tc>
                <a:tc>
                  <a:txBody>
                    <a:bodyPr/>
                    <a:lstStyle/>
                    <a:p>
                      <a:pPr marL="0" marR="0">
                        <a:spcBef>
                          <a:spcPts val="0"/>
                        </a:spcBef>
                        <a:spcAft>
                          <a:spcPts val="0"/>
                        </a:spcAft>
                      </a:pPr>
                      <a:r>
                        <a:rPr lang="hr-HR" sz="1000">
                          <a:effectLst/>
                        </a:rPr>
                        <a:t>20.03.2019.</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050" marR="19050" marT="0" marB="0" anchor="ctr"/>
                </a:tc>
                <a:tc>
                  <a:txBody>
                    <a:bodyPr/>
                    <a:lstStyle/>
                    <a:p>
                      <a:pPr marL="0" marR="0" algn="ctr">
                        <a:spcBef>
                          <a:spcPts val="0"/>
                        </a:spcBef>
                        <a:spcAft>
                          <a:spcPts val="0"/>
                        </a:spcAft>
                      </a:pPr>
                      <a:r>
                        <a:rPr lang="hr-HR" sz="1000">
                          <a:effectLst/>
                        </a:rPr>
                        <a:t>Ui</a:t>
                      </a:r>
                      <a:endParaRPr lang="en-US" sz="1000">
                        <a:effectLst/>
                      </a:endParaRPr>
                    </a:p>
                    <a:p>
                      <a:pPr marL="0" marR="0" algn="ctr">
                        <a:spcBef>
                          <a:spcPts val="0"/>
                        </a:spcBef>
                        <a:spcAft>
                          <a:spcPts val="0"/>
                        </a:spcAft>
                      </a:pPr>
                      <a:r>
                        <a:rPr lang="hr-HR" sz="1000">
                          <a:effectLst/>
                        </a:rPr>
                        <a:t>(kV)</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050" marR="19050" marT="0" marB="0" anchor="ctr"/>
                </a:tc>
                <a:extLst>
                  <a:ext uri="{0D108BD9-81ED-4DB2-BD59-A6C34878D82A}">
                    <a16:rowId xmlns:a16="http://schemas.microsoft.com/office/drawing/2014/main" xmlns="" val="2084396228"/>
                  </a:ext>
                </a:extLst>
              </a:tr>
              <a:tr h="234573">
                <a:tc>
                  <a:txBody>
                    <a:bodyPr/>
                    <a:lstStyle/>
                    <a:p>
                      <a:pPr marL="0" marR="0" algn="ctr">
                        <a:spcBef>
                          <a:spcPts val="0"/>
                        </a:spcBef>
                        <a:spcAft>
                          <a:spcPts val="0"/>
                        </a:spcAft>
                      </a:pPr>
                      <a:r>
                        <a:rPr lang="hr-HR" sz="1000">
                          <a:effectLst/>
                        </a:rPr>
                        <a:t>VN+SN-NN (M)</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050" marR="19050" marT="0" marB="0" anchor="ctr"/>
                </a:tc>
                <a:tc>
                  <a:txBody>
                    <a:bodyPr/>
                    <a:lstStyle/>
                    <a:p>
                      <a:pPr marL="0" marR="0" algn="ctr">
                        <a:spcBef>
                          <a:spcPts val="0"/>
                        </a:spcBef>
                        <a:spcAft>
                          <a:spcPts val="0"/>
                        </a:spcAft>
                      </a:pPr>
                      <a:r>
                        <a:rPr lang="hr-HR" sz="1000">
                          <a:effectLst/>
                        </a:rPr>
                        <a:t>0.40</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050" marR="19050" marT="0" marB="0" anchor="ctr"/>
                </a:tc>
                <a:tc>
                  <a:txBody>
                    <a:bodyPr/>
                    <a:lstStyle/>
                    <a:p>
                      <a:pPr marL="0" marR="0" algn="ctr">
                        <a:spcBef>
                          <a:spcPts val="0"/>
                        </a:spcBef>
                        <a:spcAft>
                          <a:spcPts val="0"/>
                        </a:spcAft>
                      </a:pPr>
                      <a:r>
                        <a:rPr lang="hr-HR" sz="1000">
                          <a:effectLst/>
                        </a:rPr>
                        <a:t>0.52</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050" marR="19050" marT="0" marB="0" anchor="ctr"/>
                </a:tc>
                <a:tc>
                  <a:txBody>
                    <a:bodyPr/>
                    <a:lstStyle/>
                    <a:p>
                      <a:pPr marL="0" marR="0" algn="ctr">
                        <a:spcBef>
                          <a:spcPts val="0"/>
                        </a:spcBef>
                        <a:spcAft>
                          <a:spcPts val="0"/>
                        </a:spcAft>
                      </a:pPr>
                      <a:r>
                        <a:rPr lang="hr-HR" sz="1000">
                          <a:effectLst/>
                        </a:rPr>
                        <a:t>0.49</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050" marR="19050" marT="0" marB="0" anchor="ctr"/>
                </a:tc>
                <a:tc>
                  <a:txBody>
                    <a:bodyPr/>
                    <a:lstStyle/>
                    <a:p>
                      <a:pPr marL="0" marR="0" algn="ctr">
                        <a:spcBef>
                          <a:spcPts val="0"/>
                        </a:spcBef>
                        <a:spcAft>
                          <a:spcPts val="0"/>
                        </a:spcAft>
                      </a:pPr>
                      <a:r>
                        <a:rPr lang="hr-HR" sz="1000">
                          <a:effectLst/>
                        </a:rPr>
                        <a:t>0.60</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050" marR="19050" marT="0" marB="0" anchor="ctr"/>
                </a:tc>
                <a:tc>
                  <a:txBody>
                    <a:bodyPr/>
                    <a:lstStyle/>
                    <a:p>
                      <a:pPr marL="0" marR="0" algn="ctr">
                        <a:spcBef>
                          <a:spcPts val="0"/>
                        </a:spcBef>
                        <a:spcAft>
                          <a:spcPts val="0"/>
                        </a:spcAft>
                      </a:pPr>
                      <a:r>
                        <a:rPr lang="hr-HR" sz="1000">
                          <a:effectLst/>
                        </a:rPr>
                        <a:t>10</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050" marR="19050" marT="0" marB="0" anchor="ctr"/>
                </a:tc>
                <a:extLst>
                  <a:ext uri="{0D108BD9-81ED-4DB2-BD59-A6C34878D82A}">
                    <a16:rowId xmlns:a16="http://schemas.microsoft.com/office/drawing/2014/main" xmlns="" val="2116932900"/>
                  </a:ext>
                </a:extLst>
              </a:tr>
              <a:tr h="234573">
                <a:tc>
                  <a:txBody>
                    <a:bodyPr/>
                    <a:lstStyle/>
                    <a:p>
                      <a:pPr marL="0" marR="0" algn="ctr">
                        <a:spcBef>
                          <a:spcPts val="0"/>
                        </a:spcBef>
                        <a:spcAft>
                          <a:spcPts val="0"/>
                        </a:spcAft>
                      </a:pPr>
                      <a:r>
                        <a:rPr lang="hr-HR" sz="1000">
                          <a:effectLst/>
                        </a:rPr>
                        <a:t>VN+SN-M  (NN)</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050" marR="19050" marT="0" marB="0" anchor="ctr"/>
                </a:tc>
                <a:tc>
                  <a:txBody>
                    <a:bodyPr/>
                    <a:lstStyle/>
                    <a:p>
                      <a:pPr marL="0" marR="0" algn="ctr">
                        <a:spcBef>
                          <a:spcPts val="0"/>
                        </a:spcBef>
                        <a:spcAft>
                          <a:spcPts val="0"/>
                        </a:spcAft>
                      </a:pPr>
                      <a:r>
                        <a:rPr lang="hr-HR" sz="1000">
                          <a:effectLst/>
                        </a:rPr>
                        <a:t>0.41</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050" marR="19050" marT="0" marB="0" anchor="ctr"/>
                </a:tc>
                <a:tc>
                  <a:txBody>
                    <a:bodyPr/>
                    <a:lstStyle/>
                    <a:p>
                      <a:pPr marL="0" marR="0" algn="ctr">
                        <a:spcBef>
                          <a:spcPts val="0"/>
                        </a:spcBef>
                        <a:spcAft>
                          <a:spcPts val="0"/>
                        </a:spcAft>
                      </a:pPr>
                      <a:r>
                        <a:rPr lang="hr-HR" sz="1000">
                          <a:effectLst/>
                        </a:rPr>
                        <a:t>0.53</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050" marR="19050" marT="0" marB="0" anchor="ctr"/>
                </a:tc>
                <a:tc>
                  <a:txBody>
                    <a:bodyPr/>
                    <a:lstStyle/>
                    <a:p>
                      <a:pPr marL="0" marR="0" algn="ctr">
                        <a:spcBef>
                          <a:spcPts val="0"/>
                        </a:spcBef>
                        <a:spcAft>
                          <a:spcPts val="0"/>
                        </a:spcAft>
                      </a:pPr>
                      <a:r>
                        <a:rPr lang="hr-HR" sz="1000">
                          <a:effectLst/>
                        </a:rPr>
                        <a:t>0.48</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050" marR="19050" marT="0" marB="0" anchor="ctr"/>
                </a:tc>
                <a:tc>
                  <a:txBody>
                    <a:bodyPr/>
                    <a:lstStyle/>
                    <a:p>
                      <a:pPr marL="0" marR="0" algn="ctr">
                        <a:spcBef>
                          <a:spcPts val="0"/>
                        </a:spcBef>
                        <a:spcAft>
                          <a:spcPts val="0"/>
                        </a:spcAft>
                      </a:pPr>
                      <a:r>
                        <a:rPr lang="hr-HR" sz="1000">
                          <a:effectLst/>
                        </a:rPr>
                        <a:t>1.06</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050" marR="19050" marT="0" marB="0" anchor="ctr"/>
                </a:tc>
                <a:tc>
                  <a:txBody>
                    <a:bodyPr/>
                    <a:lstStyle/>
                    <a:p>
                      <a:pPr marL="0" marR="0" algn="ctr">
                        <a:spcBef>
                          <a:spcPts val="0"/>
                        </a:spcBef>
                        <a:spcAft>
                          <a:spcPts val="0"/>
                        </a:spcAft>
                      </a:pPr>
                      <a:r>
                        <a:rPr lang="hr-HR" sz="1000">
                          <a:effectLst/>
                        </a:rPr>
                        <a:t>10</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050" marR="19050" marT="0" marB="0" anchor="ctr"/>
                </a:tc>
                <a:extLst>
                  <a:ext uri="{0D108BD9-81ED-4DB2-BD59-A6C34878D82A}">
                    <a16:rowId xmlns:a16="http://schemas.microsoft.com/office/drawing/2014/main" xmlns="" val="1484490167"/>
                  </a:ext>
                </a:extLst>
              </a:tr>
              <a:tr h="234573">
                <a:tc>
                  <a:txBody>
                    <a:bodyPr/>
                    <a:lstStyle/>
                    <a:p>
                      <a:pPr marL="0" marR="0" algn="ctr">
                        <a:spcBef>
                          <a:spcPts val="0"/>
                        </a:spcBef>
                        <a:spcAft>
                          <a:spcPts val="0"/>
                        </a:spcAft>
                      </a:pPr>
                      <a:r>
                        <a:rPr lang="hr-HR" sz="1000">
                          <a:effectLst/>
                        </a:rPr>
                        <a:t>VN+SN -M+NN</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050" marR="19050" marT="0" marB="0" anchor="ctr"/>
                </a:tc>
                <a:tc>
                  <a:txBody>
                    <a:bodyPr/>
                    <a:lstStyle/>
                    <a:p>
                      <a:pPr marL="0" marR="0" algn="ctr">
                        <a:spcBef>
                          <a:spcPts val="0"/>
                        </a:spcBef>
                        <a:spcAft>
                          <a:spcPts val="0"/>
                        </a:spcAft>
                      </a:pPr>
                      <a:r>
                        <a:rPr lang="hr-HR" sz="1000" dirty="0">
                          <a:effectLst/>
                        </a:rPr>
                        <a:t>0.40</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050" marR="19050" marT="0" marB="0" anchor="ctr"/>
                </a:tc>
                <a:tc>
                  <a:txBody>
                    <a:bodyPr/>
                    <a:lstStyle/>
                    <a:p>
                      <a:pPr marL="0" marR="0" algn="ctr">
                        <a:spcBef>
                          <a:spcPts val="0"/>
                        </a:spcBef>
                        <a:spcAft>
                          <a:spcPts val="0"/>
                        </a:spcAft>
                      </a:pPr>
                      <a:r>
                        <a:rPr lang="hr-HR" sz="1000">
                          <a:effectLst/>
                        </a:rPr>
                        <a:t>0.52</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050" marR="19050" marT="0" marB="0" anchor="ctr"/>
                </a:tc>
                <a:tc>
                  <a:txBody>
                    <a:bodyPr/>
                    <a:lstStyle/>
                    <a:p>
                      <a:pPr marL="0" marR="0" algn="ctr">
                        <a:spcBef>
                          <a:spcPts val="0"/>
                        </a:spcBef>
                        <a:spcAft>
                          <a:spcPts val="0"/>
                        </a:spcAft>
                      </a:pPr>
                      <a:r>
                        <a:rPr lang="hr-HR" sz="1000">
                          <a:effectLst/>
                        </a:rPr>
                        <a:t>0.49</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050" marR="19050" marT="0" marB="0" anchor="ctr"/>
                </a:tc>
                <a:tc>
                  <a:txBody>
                    <a:bodyPr/>
                    <a:lstStyle/>
                    <a:p>
                      <a:pPr marL="0" marR="0" algn="ctr">
                        <a:spcBef>
                          <a:spcPts val="0"/>
                        </a:spcBef>
                        <a:spcAft>
                          <a:spcPts val="0"/>
                        </a:spcAft>
                      </a:pPr>
                      <a:r>
                        <a:rPr lang="hr-HR" sz="1000">
                          <a:effectLst/>
                        </a:rPr>
                        <a:t>0.85</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050" marR="19050" marT="0" marB="0" anchor="ctr"/>
                </a:tc>
                <a:tc>
                  <a:txBody>
                    <a:bodyPr/>
                    <a:lstStyle/>
                    <a:p>
                      <a:pPr marL="0" marR="0" algn="ctr">
                        <a:spcBef>
                          <a:spcPts val="0"/>
                        </a:spcBef>
                        <a:spcAft>
                          <a:spcPts val="0"/>
                        </a:spcAft>
                      </a:pPr>
                      <a:r>
                        <a:rPr lang="hr-HR" sz="1000">
                          <a:effectLst/>
                        </a:rPr>
                        <a:t>10</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050" marR="19050" marT="0" marB="0" anchor="ctr"/>
                </a:tc>
                <a:extLst>
                  <a:ext uri="{0D108BD9-81ED-4DB2-BD59-A6C34878D82A}">
                    <a16:rowId xmlns:a16="http://schemas.microsoft.com/office/drawing/2014/main" xmlns="" val="1631282674"/>
                  </a:ext>
                </a:extLst>
              </a:tr>
              <a:tr h="234573">
                <a:tc>
                  <a:txBody>
                    <a:bodyPr/>
                    <a:lstStyle/>
                    <a:p>
                      <a:pPr marL="0" marR="0" algn="ctr">
                        <a:spcBef>
                          <a:spcPts val="0"/>
                        </a:spcBef>
                        <a:spcAft>
                          <a:spcPts val="0"/>
                        </a:spcAft>
                      </a:pPr>
                      <a:r>
                        <a:rPr lang="hr-HR" sz="1000">
                          <a:effectLst/>
                        </a:rPr>
                        <a:t>NN – M (VN+SN)</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050" marR="19050" marT="0" marB="0" anchor="ctr"/>
                </a:tc>
                <a:tc>
                  <a:txBody>
                    <a:bodyPr/>
                    <a:lstStyle/>
                    <a:p>
                      <a:pPr marL="0" marR="0" algn="ctr">
                        <a:spcBef>
                          <a:spcPts val="0"/>
                        </a:spcBef>
                        <a:spcAft>
                          <a:spcPts val="0"/>
                        </a:spcAft>
                      </a:pPr>
                      <a:r>
                        <a:rPr lang="hr-HR" sz="1000">
                          <a:effectLst/>
                        </a:rPr>
                        <a:t>1.11</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050" marR="19050" marT="0" marB="0" anchor="ctr"/>
                </a:tc>
                <a:tc>
                  <a:txBody>
                    <a:bodyPr/>
                    <a:lstStyle/>
                    <a:p>
                      <a:pPr marL="0" marR="0" algn="ctr">
                        <a:spcBef>
                          <a:spcPts val="0"/>
                        </a:spcBef>
                        <a:spcAft>
                          <a:spcPts val="0"/>
                        </a:spcAft>
                      </a:pPr>
                      <a:r>
                        <a:rPr lang="hr-HR" sz="1000">
                          <a:effectLst/>
                        </a:rPr>
                        <a:t>0.74</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050" marR="19050" marT="0" marB="0" anchor="ctr"/>
                </a:tc>
                <a:tc>
                  <a:txBody>
                    <a:bodyPr/>
                    <a:lstStyle/>
                    <a:p>
                      <a:pPr marL="0" marR="0" algn="ctr">
                        <a:spcBef>
                          <a:spcPts val="0"/>
                        </a:spcBef>
                        <a:spcAft>
                          <a:spcPts val="0"/>
                        </a:spcAft>
                      </a:pPr>
                      <a:r>
                        <a:rPr lang="hr-HR" sz="1000">
                          <a:effectLst/>
                        </a:rPr>
                        <a:t>0.91</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050" marR="19050" marT="0" marB="0" anchor="ctr"/>
                </a:tc>
                <a:tc>
                  <a:txBody>
                    <a:bodyPr/>
                    <a:lstStyle/>
                    <a:p>
                      <a:pPr marL="0" marR="0" algn="ctr">
                        <a:spcBef>
                          <a:spcPts val="0"/>
                        </a:spcBef>
                        <a:spcAft>
                          <a:spcPts val="0"/>
                        </a:spcAft>
                      </a:pPr>
                      <a:r>
                        <a:rPr lang="hr-HR" sz="1000">
                          <a:effectLst/>
                        </a:rPr>
                        <a:t>1.18</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050" marR="19050" marT="0" marB="0" anchor="ctr"/>
                </a:tc>
                <a:tc>
                  <a:txBody>
                    <a:bodyPr/>
                    <a:lstStyle/>
                    <a:p>
                      <a:pPr marL="0" marR="0" algn="ctr">
                        <a:spcBef>
                          <a:spcPts val="0"/>
                        </a:spcBef>
                        <a:spcAft>
                          <a:spcPts val="0"/>
                        </a:spcAft>
                      </a:pPr>
                      <a:r>
                        <a:rPr lang="hr-HR" sz="1000">
                          <a:effectLst/>
                        </a:rPr>
                        <a:t>10</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050" marR="19050" marT="0" marB="0" anchor="ctr"/>
                </a:tc>
                <a:extLst>
                  <a:ext uri="{0D108BD9-81ED-4DB2-BD59-A6C34878D82A}">
                    <a16:rowId xmlns:a16="http://schemas.microsoft.com/office/drawing/2014/main" xmlns="" val="463796155"/>
                  </a:ext>
                </a:extLst>
              </a:tr>
              <a:tr h="234573">
                <a:tc>
                  <a:txBody>
                    <a:bodyPr/>
                    <a:lstStyle/>
                    <a:p>
                      <a:pPr marL="0" marR="0" algn="ctr">
                        <a:spcBef>
                          <a:spcPts val="0"/>
                        </a:spcBef>
                        <a:spcAft>
                          <a:spcPts val="0"/>
                        </a:spcAft>
                      </a:pPr>
                      <a:r>
                        <a:rPr lang="hr-HR" sz="1000">
                          <a:effectLst/>
                        </a:rPr>
                        <a:t>NN – M +VN+SN</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050" marR="19050" marT="0" marB="0" anchor="ctr"/>
                </a:tc>
                <a:tc>
                  <a:txBody>
                    <a:bodyPr/>
                    <a:lstStyle/>
                    <a:p>
                      <a:pPr marL="0" marR="0" algn="ctr">
                        <a:spcBef>
                          <a:spcPts val="0"/>
                        </a:spcBef>
                        <a:spcAft>
                          <a:spcPts val="0"/>
                        </a:spcAft>
                      </a:pPr>
                      <a:r>
                        <a:rPr lang="hr-HR" sz="1000" dirty="0">
                          <a:effectLst/>
                        </a:rPr>
                        <a:t>0.86</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050" marR="19050" marT="0" marB="0" anchor="ctr"/>
                </a:tc>
                <a:tc>
                  <a:txBody>
                    <a:bodyPr/>
                    <a:lstStyle/>
                    <a:p>
                      <a:pPr marL="0" marR="0" algn="ctr">
                        <a:spcBef>
                          <a:spcPts val="0"/>
                        </a:spcBef>
                        <a:spcAft>
                          <a:spcPts val="0"/>
                        </a:spcAft>
                      </a:pPr>
                      <a:r>
                        <a:rPr lang="hr-HR" sz="1000">
                          <a:effectLst/>
                        </a:rPr>
                        <a:t>0.63</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050" marR="19050" marT="0" marB="0" anchor="ctr"/>
                </a:tc>
                <a:tc>
                  <a:txBody>
                    <a:bodyPr/>
                    <a:lstStyle/>
                    <a:p>
                      <a:pPr marL="0" marR="0" algn="ctr">
                        <a:spcBef>
                          <a:spcPts val="0"/>
                        </a:spcBef>
                        <a:spcAft>
                          <a:spcPts val="0"/>
                        </a:spcAft>
                      </a:pPr>
                      <a:r>
                        <a:rPr lang="hr-HR" sz="1000">
                          <a:effectLst/>
                        </a:rPr>
                        <a:t>0.71</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050" marR="19050" marT="0" marB="0" anchor="ctr"/>
                </a:tc>
                <a:tc>
                  <a:txBody>
                    <a:bodyPr/>
                    <a:lstStyle/>
                    <a:p>
                      <a:pPr marL="0" marR="0" algn="ctr">
                        <a:spcBef>
                          <a:spcPts val="0"/>
                        </a:spcBef>
                        <a:spcAft>
                          <a:spcPts val="0"/>
                        </a:spcAft>
                      </a:pPr>
                      <a:r>
                        <a:rPr lang="hr-HR" sz="1000">
                          <a:effectLst/>
                        </a:rPr>
                        <a:t>0.98</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050" marR="19050" marT="0" marB="0" anchor="ctr"/>
                </a:tc>
                <a:tc>
                  <a:txBody>
                    <a:bodyPr/>
                    <a:lstStyle/>
                    <a:p>
                      <a:pPr marL="0" marR="0" algn="ctr">
                        <a:spcBef>
                          <a:spcPts val="0"/>
                        </a:spcBef>
                        <a:spcAft>
                          <a:spcPts val="0"/>
                        </a:spcAft>
                      </a:pPr>
                      <a:r>
                        <a:rPr lang="hr-HR" sz="1000" dirty="0">
                          <a:effectLst/>
                        </a:rPr>
                        <a:t>10</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050" marR="19050" marT="0" marB="0" anchor="ctr"/>
                </a:tc>
                <a:extLst>
                  <a:ext uri="{0D108BD9-81ED-4DB2-BD59-A6C34878D82A}">
                    <a16:rowId xmlns:a16="http://schemas.microsoft.com/office/drawing/2014/main" xmlns="" val="150754227"/>
                  </a:ext>
                </a:extLst>
              </a:tr>
            </a:tbl>
          </a:graphicData>
        </a:graphic>
      </p:graphicFrame>
      <p:sp>
        <p:nvSpPr>
          <p:cNvPr id="5" name="Rectangle 1"/>
          <p:cNvSpPr>
            <a:spLocks noChangeArrowheads="1"/>
          </p:cNvSpPr>
          <p:nvPr/>
        </p:nvSpPr>
        <p:spPr bwMode="auto">
          <a:xfrm>
            <a:off x="3807326" y="455840"/>
            <a:ext cx="421147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281113" algn="l"/>
              </a:tabLst>
              <a:defRPr>
                <a:solidFill>
                  <a:schemeClr val="tx1"/>
                </a:solidFill>
                <a:latin typeface="Arial" panose="020B0604020202020204" pitchFamily="34" charset="0"/>
              </a:defRPr>
            </a:lvl1pPr>
            <a:lvl2pPr eaLnBrk="0" fontAlgn="base" hangingPunct="0">
              <a:spcBef>
                <a:spcPct val="0"/>
              </a:spcBef>
              <a:spcAft>
                <a:spcPct val="0"/>
              </a:spcAft>
              <a:tabLst>
                <a:tab pos="1281113" algn="l"/>
              </a:tabLst>
              <a:defRPr>
                <a:solidFill>
                  <a:schemeClr val="tx1"/>
                </a:solidFill>
                <a:latin typeface="Arial" panose="020B0604020202020204" pitchFamily="34" charset="0"/>
              </a:defRPr>
            </a:lvl2pPr>
            <a:lvl3pPr eaLnBrk="0" fontAlgn="base" hangingPunct="0">
              <a:spcBef>
                <a:spcPct val="0"/>
              </a:spcBef>
              <a:spcAft>
                <a:spcPct val="0"/>
              </a:spcAft>
              <a:tabLst>
                <a:tab pos="1281113" algn="l"/>
              </a:tabLst>
              <a:defRPr>
                <a:solidFill>
                  <a:schemeClr val="tx1"/>
                </a:solidFill>
                <a:latin typeface="Arial" panose="020B0604020202020204" pitchFamily="34" charset="0"/>
              </a:defRPr>
            </a:lvl3pPr>
            <a:lvl4pPr eaLnBrk="0" fontAlgn="base" hangingPunct="0">
              <a:spcBef>
                <a:spcPct val="0"/>
              </a:spcBef>
              <a:spcAft>
                <a:spcPct val="0"/>
              </a:spcAft>
              <a:tabLst>
                <a:tab pos="1281113" algn="l"/>
              </a:tabLst>
              <a:defRPr>
                <a:solidFill>
                  <a:schemeClr val="tx1"/>
                </a:solidFill>
                <a:latin typeface="Arial" panose="020B0604020202020204" pitchFamily="34" charset="0"/>
              </a:defRPr>
            </a:lvl4pPr>
            <a:lvl5pPr eaLnBrk="0" fontAlgn="base" hangingPunct="0">
              <a:spcBef>
                <a:spcPct val="0"/>
              </a:spcBef>
              <a:spcAft>
                <a:spcPct val="0"/>
              </a:spcAft>
              <a:tabLst>
                <a:tab pos="1281113" algn="l"/>
              </a:tabLst>
              <a:defRPr>
                <a:solidFill>
                  <a:schemeClr val="tx1"/>
                </a:solidFill>
                <a:latin typeface="Arial" panose="020B0604020202020204" pitchFamily="34" charset="0"/>
              </a:defRPr>
            </a:lvl5pPr>
            <a:lvl6pPr eaLnBrk="0" fontAlgn="base" hangingPunct="0">
              <a:spcBef>
                <a:spcPct val="0"/>
              </a:spcBef>
              <a:spcAft>
                <a:spcPct val="0"/>
              </a:spcAft>
              <a:tabLst>
                <a:tab pos="1281113" algn="l"/>
              </a:tabLst>
              <a:defRPr>
                <a:solidFill>
                  <a:schemeClr val="tx1"/>
                </a:solidFill>
                <a:latin typeface="Arial" panose="020B0604020202020204" pitchFamily="34" charset="0"/>
              </a:defRPr>
            </a:lvl6pPr>
            <a:lvl7pPr eaLnBrk="0" fontAlgn="base" hangingPunct="0">
              <a:spcBef>
                <a:spcPct val="0"/>
              </a:spcBef>
              <a:spcAft>
                <a:spcPct val="0"/>
              </a:spcAft>
              <a:tabLst>
                <a:tab pos="1281113" algn="l"/>
              </a:tabLst>
              <a:defRPr>
                <a:solidFill>
                  <a:schemeClr val="tx1"/>
                </a:solidFill>
                <a:latin typeface="Arial" panose="020B0604020202020204" pitchFamily="34" charset="0"/>
              </a:defRPr>
            </a:lvl7pPr>
            <a:lvl8pPr eaLnBrk="0" fontAlgn="base" hangingPunct="0">
              <a:spcBef>
                <a:spcPct val="0"/>
              </a:spcBef>
              <a:spcAft>
                <a:spcPct val="0"/>
              </a:spcAft>
              <a:tabLst>
                <a:tab pos="1281113" algn="l"/>
              </a:tabLst>
              <a:defRPr>
                <a:solidFill>
                  <a:schemeClr val="tx1"/>
                </a:solidFill>
                <a:latin typeface="Arial" panose="020B0604020202020204" pitchFamily="34" charset="0"/>
              </a:defRPr>
            </a:lvl8pPr>
            <a:lvl9pPr eaLnBrk="0" fontAlgn="base" hangingPunct="0">
              <a:spcBef>
                <a:spcPct val="0"/>
              </a:spcBef>
              <a:spcAft>
                <a:spcPct val="0"/>
              </a:spcAft>
              <a:tabLst>
                <a:tab pos="1281113"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281113" algn="l"/>
              </a:tabLst>
            </a:pPr>
            <a:r>
              <a:rPr kumimoji="0" lang="hr-HR" altLang="en-US" b="0" i="0" u="none" strike="noStrike" cap="none" normalizeH="0" baseline="0" dirty="0" smtClean="0">
                <a:ln>
                  <a:noFill/>
                </a:ln>
                <a:solidFill>
                  <a:schemeClr val="bg1"/>
                </a:solidFill>
                <a:effectLst/>
                <a:ea typeface="Times New Roman" panose="02020603050405020304" pitchFamily="18" charset="0"/>
                <a:cs typeface="Arial" panose="020B0604020202020204" pitchFamily="34" charset="0"/>
              </a:rPr>
              <a:t>Tabela VII. Faktor dielektričnih gubitaka</a:t>
            </a:r>
            <a:endParaRPr kumimoji="0" lang="en-US" altLang="en-US" b="0" i="0" u="none" strike="noStrike" cap="none" normalizeH="0" baseline="0" dirty="0" smtClean="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1281113" algn="l"/>
              </a:tabLst>
            </a:pPr>
            <a:endParaRPr kumimoji="0" lang="en-US" altLang="en-US" b="0" i="0" u="none" strike="noStrike" cap="none" normalizeH="0" baseline="0" dirty="0" smtClean="0">
              <a:ln>
                <a:noFill/>
              </a:ln>
              <a:solidFill>
                <a:schemeClr val="bg1"/>
              </a:solidFill>
              <a:effectLst/>
            </a:endParaRPr>
          </a:p>
        </p:txBody>
      </p:sp>
      <p:graphicFrame>
        <p:nvGraphicFramePr>
          <p:cNvPr id="6" name="Table 5"/>
          <p:cNvGraphicFramePr>
            <a:graphicFrameLocks noGrp="1"/>
          </p:cNvGraphicFramePr>
          <p:nvPr>
            <p:extLst>
              <p:ext uri="{D42A27DB-BD31-4B8C-83A1-F6EECF244321}">
                <p14:modId xmlns:p14="http://schemas.microsoft.com/office/powerpoint/2010/main" val="3975106443"/>
              </p:ext>
            </p:extLst>
          </p:nvPr>
        </p:nvGraphicFramePr>
        <p:xfrm>
          <a:off x="1694576" y="3314468"/>
          <a:ext cx="8436974" cy="1988622"/>
        </p:xfrm>
        <a:graphic>
          <a:graphicData uri="http://schemas.openxmlformats.org/drawingml/2006/table">
            <a:tbl>
              <a:tblPr firstRow="1" firstCol="1" bandRow="1">
                <a:tableStyleId>{5C22544A-7EE6-4342-B048-85BDC9FD1C3A}</a:tableStyleId>
              </a:tblPr>
              <a:tblGrid>
                <a:gridCol w="4454554">
                  <a:extLst>
                    <a:ext uri="{9D8B030D-6E8A-4147-A177-3AD203B41FA5}">
                      <a16:colId xmlns:a16="http://schemas.microsoft.com/office/drawing/2014/main" xmlns="" val="3403334804"/>
                    </a:ext>
                  </a:extLst>
                </a:gridCol>
                <a:gridCol w="1937857">
                  <a:extLst>
                    <a:ext uri="{9D8B030D-6E8A-4147-A177-3AD203B41FA5}">
                      <a16:colId xmlns:a16="http://schemas.microsoft.com/office/drawing/2014/main" xmlns="" val="3258186885"/>
                    </a:ext>
                  </a:extLst>
                </a:gridCol>
                <a:gridCol w="2044563">
                  <a:extLst>
                    <a:ext uri="{9D8B030D-6E8A-4147-A177-3AD203B41FA5}">
                      <a16:colId xmlns:a16="http://schemas.microsoft.com/office/drawing/2014/main" xmlns="" val="3453704571"/>
                    </a:ext>
                  </a:extLst>
                </a:gridCol>
              </a:tblGrid>
              <a:tr h="342866">
                <a:tc>
                  <a:txBody>
                    <a:bodyPr/>
                    <a:lstStyle/>
                    <a:p>
                      <a:pPr marL="0" marR="0" algn="ctr">
                        <a:spcBef>
                          <a:spcPts val="0"/>
                        </a:spcBef>
                        <a:spcAft>
                          <a:spcPts val="0"/>
                        </a:spcAft>
                      </a:pPr>
                      <a:r>
                        <a:rPr lang="hr-HR" sz="1400" dirty="0">
                          <a:effectLst/>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hr-HR" sz="1400">
                          <a:effectLst/>
                        </a:rPr>
                        <a:t>25.10.2016.</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hr-HR" sz="1400">
                          <a:effectLst/>
                        </a:rPr>
                        <a:t>20.03.2019.</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890686553"/>
                  </a:ext>
                </a:extLst>
              </a:tr>
              <a:tr h="342866">
                <a:tc>
                  <a:txBody>
                    <a:bodyPr/>
                    <a:lstStyle/>
                    <a:p>
                      <a:pPr marL="0" marR="0" algn="ctr">
                        <a:spcBef>
                          <a:spcPts val="0"/>
                        </a:spcBef>
                        <a:spcAft>
                          <a:spcPts val="0"/>
                        </a:spcAft>
                      </a:pPr>
                      <a:r>
                        <a:rPr lang="hr-HR" sz="1400" dirty="0">
                          <a:effectLst/>
                        </a:rPr>
                        <a:t>Procijenjeni sadržaj vlage u papiru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hr-HR" sz="1400" dirty="0">
                          <a:effectLst/>
                        </a:rPr>
                        <a:t>1.6</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hr-HR" sz="1400">
                          <a:effectLst/>
                        </a:rPr>
                        <a:t>2.8</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644237409"/>
                  </a:ext>
                </a:extLst>
              </a:tr>
              <a:tr h="342866">
                <a:tc>
                  <a:txBody>
                    <a:bodyPr/>
                    <a:lstStyle/>
                    <a:p>
                      <a:pPr marL="0" marR="0" algn="ctr">
                        <a:spcBef>
                          <a:spcPts val="0"/>
                        </a:spcBef>
                        <a:spcAft>
                          <a:spcPts val="0"/>
                        </a:spcAft>
                      </a:pPr>
                      <a:r>
                        <a:rPr lang="hr-HR" sz="1400" dirty="0">
                          <a:effectLst/>
                        </a:rPr>
                        <a:t>Konduktivnost ulja [pS/m]</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hr-HR" sz="1400" dirty="0">
                          <a:effectLst/>
                        </a:rPr>
                        <a:t>58</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hr-HR" sz="1400">
                          <a:effectLst/>
                        </a:rPr>
                        <a:t>81</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776043021"/>
                  </a:ext>
                </a:extLst>
              </a:tr>
              <a:tr h="342866">
                <a:tc>
                  <a:txBody>
                    <a:bodyPr/>
                    <a:lstStyle/>
                    <a:p>
                      <a:pPr marL="0" marR="0" algn="ctr">
                        <a:spcBef>
                          <a:spcPts val="0"/>
                        </a:spcBef>
                        <a:spcAft>
                          <a:spcPts val="0"/>
                        </a:spcAft>
                      </a:pPr>
                      <a:r>
                        <a:rPr lang="hr-HR" sz="1400" dirty="0">
                          <a:effectLst/>
                        </a:rPr>
                        <a:t>Relativno zaisćenje ulja vodom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hr-HR" sz="1400" dirty="0">
                          <a:effectLst/>
                        </a:rPr>
                        <a:t>4.3</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hr-HR" sz="1400" dirty="0">
                          <a:effectLst/>
                        </a:rPr>
                        <a:t>12.7</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722729004"/>
                  </a:ext>
                </a:extLst>
              </a:tr>
              <a:tr h="617158">
                <a:tc>
                  <a:txBody>
                    <a:bodyPr/>
                    <a:lstStyle/>
                    <a:p>
                      <a:pPr marL="0" marR="0" algn="ctr">
                        <a:spcBef>
                          <a:spcPts val="0"/>
                        </a:spcBef>
                        <a:spcAft>
                          <a:spcPts val="0"/>
                        </a:spcAft>
                      </a:pPr>
                      <a:r>
                        <a:rPr lang="hr-HR" sz="1400">
                          <a:effectLst/>
                        </a:rPr>
                        <a:t>Kritična temperatura sa stvaranje mjehurića </a:t>
                      </a:r>
                      <a:r>
                        <a:rPr lang="en-US" sz="1400">
                          <a:effectLst/>
                        </a:rPr>
                        <a:t>[</a:t>
                      </a:r>
                      <a:r>
                        <a:rPr lang="hr-HR" sz="1400">
                          <a:effectLst/>
                          <a:sym typeface="Symbol" panose="05050102010706020507" pitchFamily="18" charset="2"/>
                        </a:rPr>
                        <a:t></a:t>
                      </a:r>
                      <a:r>
                        <a:rPr lang="hr-HR" sz="1400">
                          <a:effectLst/>
                        </a:rPr>
                        <a:t>C</a:t>
                      </a:r>
                      <a:r>
                        <a:rPr lang="en-US" sz="1400">
                          <a:effectLst/>
                        </a:rPr>
                        <a:t>]</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hr-HR" sz="1400" dirty="0">
                          <a:effectLst/>
                        </a:rPr>
                        <a:t>163</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hr-HR" sz="1400" dirty="0">
                          <a:effectLst/>
                        </a:rPr>
                        <a:t>140</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573316176"/>
                  </a:ext>
                </a:extLst>
              </a:tr>
            </a:tbl>
          </a:graphicData>
        </a:graphic>
      </p:graphicFrame>
      <p:sp>
        <p:nvSpPr>
          <p:cNvPr id="7" name="Rectangle 2"/>
          <p:cNvSpPr>
            <a:spLocks noChangeArrowheads="1"/>
          </p:cNvSpPr>
          <p:nvPr/>
        </p:nvSpPr>
        <p:spPr bwMode="auto">
          <a:xfrm>
            <a:off x="718601" y="2942470"/>
            <a:ext cx="100766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hr-HR" altLang="en-US" b="0"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Tabela VIII. Vrijednosti dobijene snimanjem dilek</a:t>
            </a:r>
            <a:r>
              <a:rPr kumimoji="0" lang="sr-Latn-ME" altLang="en-US" b="0"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cs typeface="Arial" panose="020B0604020202020204" pitchFamily="34" charset="0"/>
              </a:rPr>
              <a:t>tričnog odziva IS-a transformatora</a:t>
            </a:r>
            <a:endParaRPr kumimoji="0" lang="sr-Latn-ME" altLang="en-US" b="0" i="0" u="none" strike="noStrike" cap="none" normalizeH="0" baseline="0" dirty="0" smtClean="0">
              <a:ln>
                <a:noFill/>
              </a:ln>
              <a:solidFill>
                <a:schemeClr val="bg1"/>
              </a:solidFill>
              <a:effectLst/>
              <a:latin typeface="Arial" panose="020B0604020202020204" pitchFamily="34" charset="0"/>
            </a:endParaRPr>
          </a:p>
        </p:txBody>
      </p:sp>
      <p:sp>
        <p:nvSpPr>
          <p:cNvPr id="8" name="Rectangle 7"/>
          <p:cNvSpPr/>
          <p:nvPr/>
        </p:nvSpPr>
        <p:spPr>
          <a:xfrm>
            <a:off x="629701" y="5432202"/>
            <a:ext cx="10473990" cy="830997"/>
          </a:xfrm>
          <a:prstGeom prst="rect">
            <a:avLst/>
          </a:prstGeom>
        </p:spPr>
        <p:txBody>
          <a:bodyPr wrap="square">
            <a:spAutoFit/>
          </a:bodyPr>
          <a:lstStyle/>
          <a:p>
            <a:pPr indent="457200" algn="just"/>
            <a:r>
              <a:rPr lang="hr-HR" sz="1600" dirty="0" smtClean="0">
                <a:solidFill>
                  <a:schemeClr val="bg1"/>
                </a:solidFill>
                <a:latin typeface="Arial" panose="020B0604020202020204" pitchFamily="34" charset="0"/>
                <a:ea typeface="Times New Roman" panose="02020603050405020304" pitchFamily="18" charset="0"/>
              </a:rPr>
              <a:t>	Prema </a:t>
            </a:r>
            <a:r>
              <a:rPr lang="hr-HR" sz="1600" dirty="0">
                <a:solidFill>
                  <a:schemeClr val="bg1"/>
                </a:solidFill>
                <a:latin typeface="Arial" panose="020B0604020202020204" pitchFamily="34" charset="0"/>
                <a:ea typeface="Times New Roman" panose="02020603050405020304" pitchFamily="18" charset="0"/>
              </a:rPr>
              <a:t>rezultatima gasnohromatografske analize transformator je ocijenjen ispravnim, dok su izmjerene koncentracije gasova posljedica </a:t>
            </a:r>
            <a:r>
              <a:rPr lang="hr-HR" sz="1600" dirty="0" smtClean="0">
                <a:solidFill>
                  <a:schemeClr val="bg1"/>
                </a:solidFill>
                <a:latin typeface="Arial" panose="020B0604020202020204" pitchFamily="34" charset="0"/>
                <a:ea typeface="Times New Roman" panose="02020603050405020304" pitchFamily="18" charset="0"/>
              </a:rPr>
              <a:t>normalnog </a:t>
            </a:r>
            <a:r>
              <a:rPr lang="hr-HR" sz="1600" dirty="0">
                <a:solidFill>
                  <a:schemeClr val="bg1"/>
                </a:solidFill>
                <a:latin typeface="Arial" panose="020B0604020202020204" pitchFamily="34" charset="0"/>
                <a:ea typeface="Times New Roman" panose="02020603050405020304" pitchFamily="18" charset="0"/>
              </a:rPr>
              <a:t>rada transformatora  pod uobičajenim pogonskim </a:t>
            </a:r>
            <a:r>
              <a:rPr lang="hr-HR" sz="1600" dirty="0" smtClean="0">
                <a:solidFill>
                  <a:schemeClr val="bg1"/>
                </a:solidFill>
                <a:latin typeface="Arial" panose="020B0604020202020204" pitchFamily="34" charset="0"/>
                <a:ea typeface="Times New Roman" panose="02020603050405020304" pitchFamily="18" charset="0"/>
              </a:rPr>
              <a:t>uslovima.  Apsolutni </a:t>
            </a:r>
            <a:r>
              <a:rPr lang="hr-HR" sz="1600" dirty="0">
                <a:solidFill>
                  <a:schemeClr val="bg1"/>
                </a:solidFill>
                <a:latin typeface="Arial" panose="020B0604020202020204" pitchFamily="34" charset="0"/>
                <a:ea typeface="Times New Roman" panose="02020603050405020304" pitchFamily="18" charset="0"/>
              </a:rPr>
              <a:t>sadržaj vode izmjeren u </a:t>
            </a:r>
            <a:r>
              <a:rPr lang="hr-HR" sz="1600" dirty="0" smtClean="0">
                <a:solidFill>
                  <a:schemeClr val="bg1"/>
                </a:solidFill>
                <a:latin typeface="Arial" panose="020B0604020202020204" pitchFamily="34" charset="0"/>
                <a:ea typeface="Times New Roman" panose="02020603050405020304" pitchFamily="18" charset="0"/>
              </a:rPr>
              <a:t>ulj</a:t>
            </a:r>
            <a:r>
              <a:rPr lang="en-US" sz="1600" dirty="0" smtClean="0">
                <a:solidFill>
                  <a:schemeClr val="bg1"/>
                </a:solidFill>
                <a:latin typeface="Arial" panose="020B0604020202020204" pitchFamily="34" charset="0"/>
                <a:ea typeface="Times New Roman" panose="02020603050405020304" pitchFamily="18" charset="0"/>
              </a:rPr>
              <a:t>u</a:t>
            </a:r>
            <a:r>
              <a:rPr lang="hr-HR" sz="1600" dirty="0" smtClean="0">
                <a:solidFill>
                  <a:schemeClr val="bg1"/>
                </a:solidFill>
                <a:latin typeface="Arial" panose="020B0604020202020204" pitchFamily="34" charset="0"/>
                <a:ea typeface="Times New Roman" panose="02020603050405020304" pitchFamily="18" charset="0"/>
              </a:rPr>
              <a:t> </a:t>
            </a:r>
            <a:r>
              <a:rPr lang="hr-HR" sz="1600" dirty="0">
                <a:solidFill>
                  <a:schemeClr val="bg1"/>
                </a:solidFill>
                <a:latin typeface="Arial" panose="020B0604020202020204" pitchFamily="34" charset="0"/>
                <a:ea typeface="Times New Roman" panose="02020603050405020304" pitchFamily="18" charset="0"/>
              </a:rPr>
              <a:t>uzorkovanom 2017. godine  iznosi 19 ppm.</a:t>
            </a:r>
            <a:endParaRPr lang="en-US" sz="1600" dirty="0">
              <a:solidFill>
                <a:schemeClr val="bg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5661992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CIGREglobalEd1">
      <a:dk1>
        <a:sysClr val="windowText" lastClr="000000"/>
      </a:dk1>
      <a:lt1>
        <a:sysClr val="window" lastClr="FFFFFF"/>
      </a:lt1>
      <a:dk2>
        <a:srgbClr val="7F7F7F"/>
      </a:dk2>
      <a:lt2>
        <a:srgbClr val="DEDDD7"/>
      </a:lt2>
      <a:accent1>
        <a:srgbClr val="007E4F"/>
      </a:accent1>
      <a:accent2>
        <a:srgbClr val="41AD49"/>
      </a:accent2>
      <a:accent3>
        <a:srgbClr val="F2672D"/>
      </a:accent3>
      <a:accent4>
        <a:srgbClr val="523E6C"/>
      </a:accent4>
      <a:accent5>
        <a:srgbClr val="0FB3BD"/>
      </a:accent5>
      <a:accent6>
        <a:srgbClr val="DC1A5C"/>
      </a:accent6>
      <a:hlink>
        <a:srgbClr val="11668F"/>
      </a:hlink>
      <a:folHlink>
        <a:srgbClr val="11668F"/>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IGREglobal16_9_Ed1Aug18.v2potx.potx" id="{851D9E84-7857-4959-8209-91AE4FCDD2E8}" vid="{70DA1C26-504D-4DDA-9CD8-0E0DC5546A59}"/>
    </a:ext>
  </a:extLst>
</a:theme>
</file>

<file path=ppt/theme/theme2.xml><?xml version="1.0" encoding="utf-8"?>
<a:theme xmlns:a="http://schemas.openxmlformats.org/drawingml/2006/main" name="1_Thème Office">
  <a:themeElements>
    <a:clrScheme name="CIGREglobalEd1">
      <a:dk1>
        <a:sysClr val="windowText" lastClr="000000"/>
      </a:dk1>
      <a:lt1>
        <a:sysClr val="window" lastClr="FFFFFF"/>
      </a:lt1>
      <a:dk2>
        <a:srgbClr val="7F7F7F"/>
      </a:dk2>
      <a:lt2>
        <a:srgbClr val="DEDDD7"/>
      </a:lt2>
      <a:accent1>
        <a:srgbClr val="007E4F"/>
      </a:accent1>
      <a:accent2>
        <a:srgbClr val="41AD49"/>
      </a:accent2>
      <a:accent3>
        <a:srgbClr val="F2672D"/>
      </a:accent3>
      <a:accent4>
        <a:srgbClr val="523E6C"/>
      </a:accent4>
      <a:accent5>
        <a:srgbClr val="0FB3BD"/>
      </a:accent5>
      <a:accent6>
        <a:srgbClr val="DC1A5C"/>
      </a:accent6>
      <a:hlink>
        <a:srgbClr val="11668F"/>
      </a:hlink>
      <a:folHlink>
        <a:srgbClr val="11668F"/>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IGREglobal16_9_Ed1Aug18.v2potx.potx" id="{851D9E84-7857-4959-8209-91AE4FCDD2E8}" vid="{70DA1C26-504D-4DDA-9CD8-0E0DC5546A5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CIGREglobal16_9_Ed1Aug18.v2potx</Template>
  <TotalTime>467</TotalTime>
  <Words>1033</Words>
  <Application>Microsoft Office PowerPoint</Application>
  <PresentationFormat>Widescreen</PresentationFormat>
  <Paragraphs>338</Paragraphs>
  <Slides>16</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16</vt:i4>
      </vt:variant>
    </vt:vector>
  </HeadingPairs>
  <TitlesOfParts>
    <vt:vector size="25" baseType="lpstr">
      <vt:lpstr>Arial</vt:lpstr>
      <vt:lpstr>Calibri</vt:lpstr>
      <vt:lpstr>Cambria</vt:lpstr>
      <vt:lpstr>Courier New</vt:lpstr>
      <vt:lpstr>Segoe UI Semilight</vt:lpstr>
      <vt:lpstr>Symbol</vt:lpstr>
      <vt:lpstr>Times New Roman</vt:lpstr>
      <vt:lpstr>Thème Office</vt:lpstr>
      <vt:lpstr>1_Thème Office</vt:lpstr>
      <vt:lpstr>R A2‐01 - REVITALIZACIJA IZOLACIONOG SISTEMA ENERGETSKOG AUTOTRANSFORMATORA 150/150/50MVA, 220/115/10.5KV,  U ONLINE REŽIMU PRIMJENOM SINTETIČKIH  ADSORBENATA</vt:lpstr>
      <vt:lpstr>Uvod</vt:lpstr>
      <vt:lpstr>Uvod</vt:lpstr>
      <vt:lpstr>Revitalizacija izolacije sintetičkim adsorbentima</vt:lpstr>
      <vt:lpstr>Kriterijumi za donošenje odluke o revitalizaciji izolacionog sistema </vt:lpstr>
      <vt:lpstr>Vrijednosti koje se zahtjevaju od izolacionog ulja po završetku revitalizacije</vt:lpstr>
      <vt:lpstr>Tehnički podaci autotransformatora </vt:lpstr>
      <vt:lpstr>Rezultati ispitivanja autotransformatora prije revitalizacije</vt:lpstr>
      <vt:lpstr>PowerPoint Presentation</vt:lpstr>
      <vt:lpstr>Parametri stanja u toku i nakon izvršene revitalizacije IS-a ETR</vt:lpstr>
      <vt:lpstr>PowerPoint Presentation</vt:lpstr>
      <vt:lpstr>PowerPoint Presentation</vt:lpstr>
      <vt:lpstr>PowerPoint Presentation</vt:lpstr>
      <vt:lpstr>PowerPoint Presentation</vt:lpstr>
      <vt:lpstr>Zaključak</vt:lpstr>
      <vt:lpstr>Pitanja za diskusiju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Hakima ABDELLAOUI</dc:creator>
  <cp:lastModifiedBy>Olivera Lalatovic</cp:lastModifiedBy>
  <cp:revision>23</cp:revision>
  <dcterms:created xsi:type="dcterms:W3CDTF">2018-08-21T10:06:45Z</dcterms:created>
  <dcterms:modified xsi:type="dcterms:W3CDTF">2021-09-27T06:33:41Z</dcterms:modified>
</cp:coreProperties>
</file>